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9" r:id="rId13"/>
    <p:sldId id="270" r:id="rId14"/>
    <p:sldId id="271" r:id="rId15"/>
    <p:sldId id="272" r:id="rId16"/>
    <p:sldId id="267" r:id="rId17"/>
    <p:sldId id="259"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8" r:id="rId33"/>
    <p:sldId id="287" r:id="rId34"/>
    <p:sldId id="288" r:id="rId35"/>
    <p:sldId id="289" r:id="rId36"/>
    <p:sldId id="290" r:id="rId37"/>
    <p:sldId id="294" r:id="rId38"/>
    <p:sldId id="295" r:id="rId39"/>
    <p:sldId id="296" r:id="rId40"/>
    <p:sldId id="297" r:id="rId41"/>
    <p:sldId id="299" r:id="rId42"/>
  </p:sldIdLst>
  <p:sldSz cx="9144000" cy="5715000" type="screen16x1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092" y="-9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066802" y="1171684"/>
            <a:ext cx="6172199" cy="1876316"/>
          </a:xfrm>
        </p:spPr>
        <p:txBody>
          <a:bodyPr lIns="0" rIns="0" anchor="t">
            <a:noAutofit/>
          </a:bodyPr>
          <a:lstStyle>
            <a:lvl1pPr>
              <a:defRPr sz="6600"/>
            </a:lvl1pPr>
          </a:lstStyle>
          <a:p>
            <a:r>
              <a:rPr lang="ru-RU" smtClean="0"/>
              <a:t>Образец заголовка</a:t>
            </a:r>
            <a:endParaRPr lang="en-US" dirty="0"/>
          </a:p>
        </p:txBody>
      </p:sp>
      <p:sp>
        <p:nvSpPr>
          <p:cNvPr id="3" name="Subtitle 2"/>
          <p:cNvSpPr>
            <a:spLocks noGrp="1"/>
          </p:cNvSpPr>
          <p:nvPr>
            <p:ph type="subTitle" idx="1"/>
          </p:nvPr>
        </p:nvSpPr>
        <p:spPr>
          <a:xfrm>
            <a:off x="1066800" y="3254887"/>
            <a:ext cx="6172200" cy="936113"/>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7" name="Date Placeholder 6"/>
          <p:cNvSpPr>
            <a:spLocks noGrp="1"/>
          </p:cNvSpPr>
          <p:nvPr>
            <p:ph type="dt" sz="half" idx="10"/>
          </p:nvPr>
        </p:nvSpPr>
        <p:spPr/>
        <p:txBody>
          <a:bodyPr/>
          <a:lstStyle/>
          <a:p>
            <a:fld id="{1F7A1EC7-BA7C-4C69-9CBB-3FB37D475977}" type="datetimeFigureOut">
              <a:rPr lang="ru-RU" smtClean="0"/>
              <a:t>05.12.2020</a:t>
            </a:fld>
            <a:endParaRPr lang="ru-RU"/>
          </a:p>
        </p:txBody>
      </p:sp>
      <p:sp>
        <p:nvSpPr>
          <p:cNvPr id="8" name="Slide Number Placeholder 7"/>
          <p:cNvSpPr>
            <a:spLocks noGrp="1"/>
          </p:cNvSpPr>
          <p:nvPr>
            <p:ph type="sldNum" sz="quarter" idx="11"/>
          </p:nvPr>
        </p:nvSpPr>
        <p:spPr/>
        <p:txBody>
          <a:bodyPr/>
          <a:lstStyle/>
          <a:p>
            <a:fld id="{5F085DD5-A9D5-44DF-B99B-C16C4172B01E}" type="slidenum">
              <a:rPr lang="ru-RU" smtClean="0"/>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454400" y="1295400"/>
            <a:ext cx="4222308" cy="323850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F7A1EC7-BA7C-4C69-9CBB-3FB37D475977}" type="datetimeFigureOut">
              <a:rPr lang="ru-RU" smtClean="0"/>
              <a:t>05.12.2020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F085DD5-A9D5-44DF-B99B-C16C4172B01E}"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9848" y="1295400"/>
            <a:ext cx="2075688" cy="32385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456432" y="1295400"/>
            <a:ext cx="4224528" cy="3238500"/>
          </a:xfrm>
        </p:spPr>
        <p:txBody>
          <a:bodyPr vert="eaVert"/>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1F7A1EC7-BA7C-4C69-9CBB-3FB37D475977}" type="datetimeFigureOut">
              <a:rPr lang="ru-RU" smtClean="0"/>
              <a:t>05.12.2020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F085DD5-A9D5-44DF-B99B-C16C4172B01E}"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3456432" y="1287780"/>
            <a:ext cx="4224528" cy="32385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9" name="Date Placeholder 8"/>
          <p:cNvSpPr>
            <a:spLocks noGrp="1"/>
          </p:cNvSpPr>
          <p:nvPr>
            <p:ph type="dt" sz="half" idx="14"/>
          </p:nvPr>
        </p:nvSpPr>
        <p:spPr/>
        <p:txBody>
          <a:bodyPr/>
          <a:lstStyle/>
          <a:p>
            <a:fld id="{1F7A1EC7-BA7C-4C69-9CBB-3FB37D475977}" type="datetimeFigureOut">
              <a:rPr lang="ru-RU" smtClean="0"/>
              <a:t>05.12.2020</a:t>
            </a:fld>
            <a:endParaRPr lang="ru-RU"/>
          </a:p>
        </p:txBody>
      </p:sp>
      <p:sp>
        <p:nvSpPr>
          <p:cNvPr id="10" name="Slide Number Placeholder 9"/>
          <p:cNvSpPr>
            <a:spLocks noGrp="1"/>
          </p:cNvSpPr>
          <p:nvPr>
            <p:ph type="sldNum" sz="quarter" idx="15"/>
          </p:nvPr>
        </p:nvSpPr>
        <p:spPr/>
        <p:txBody>
          <a:bodyPr/>
          <a:lstStyle/>
          <a:p>
            <a:fld id="{5F085DD5-A9D5-44DF-B99B-C16C4172B01E}" type="slidenum">
              <a:rPr lang="ru-RU" smtClean="0"/>
              <a:t>‹#›</a:t>
            </a:fld>
            <a:endParaRPr lang="ru-RU"/>
          </a:p>
        </p:txBody>
      </p:sp>
      <p:sp>
        <p:nvSpPr>
          <p:cNvPr id="11" name="Footer Placeholder 10"/>
          <p:cNvSpPr>
            <a:spLocks noGrp="1"/>
          </p:cNvSpPr>
          <p:nvPr>
            <p:ph type="ftr" sz="quarter" idx="16"/>
          </p:nvPr>
        </p:nvSpPr>
        <p:spPr/>
        <p:txBody>
          <a:bodyPr/>
          <a:lstStyle/>
          <a:p>
            <a:endParaRPr lang="ru-RU"/>
          </a:p>
        </p:txBody>
      </p:sp>
      <p:sp>
        <p:nvSpPr>
          <p:cNvPr id="12" name="Title 11"/>
          <p:cNvSpPr>
            <a:spLocks noGrp="1"/>
          </p:cNvSpPr>
          <p:nvPr>
            <p:ph type="title"/>
          </p:nvPr>
        </p:nvSpPr>
        <p:spPr/>
        <p:txBody>
          <a:bodyPr/>
          <a:lstStyle/>
          <a:p>
            <a:r>
              <a:rPr lang="ru-RU" smtClean="0"/>
              <a:t>Образец заголовка</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069848" y="1226820"/>
            <a:ext cx="6172200" cy="1775460"/>
          </a:xfrm>
        </p:spPr>
        <p:txBody>
          <a:bodyPr anchor="t">
            <a:noAutofit/>
          </a:bodyPr>
          <a:lstStyle>
            <a:lvl1pPr algn="l">
              <a:defRPr sz="4800" b="1" cap="all"/>
            </a:lvl1pPr>
          </a:lstStyle>
          <a:p>
            <a:r>
              <a:rPr lang="ru-RU" smtClean="0"/>
              <a:t>Образец заголовка</a:t>
            </a:r>
            <a:endParaRPr lang="en-US" dirty="0"/>
          </a:p>
        </p:txBody>
      </p:sp>
      <p:sp>
        <p:nvSpPr>
          <p:cNvPr id="3" name="Text Placeholder 2"/>
          <p:cNvSpPr>
            <a:spLocks noGrp="1"/>
          </p:cNvSpPr>
          <p:nvPr>
            <p:ph type="body" idx="1"/>
          </p:nvPr>
        </p:nvSpPr>
        <p:spPr>
          <a:xfrm>
            <a:off x="1069848" y="3238500"/>
            <a:ext cx="6172200" cy="762000"/>
          </a:xfrm>
        </p:spPr>
        <p:txBody>
          <a:bodyPr anchor="t">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1F7A1EC7-BA7C-4C69-9CBB-3FB37D475977}" type="datetimeFigureOut">
              <a:rPr lang="ru-RU" smtClean="0"/>
              <a:t>05.12.2020</a:t>
            </a:fld>
            <a:endParaRPr lang="ru-RU"/>
          </a:p>
        </p:txBody>
      </p:sp>
      <p:sp>
        <p:nvSpPr>
          <p:cNvPr id="8" name="Slide Number Placeholder 7"/>
          <p:cNvSpPr>
            <a:spLocks noGrp="1"/>
          </p:cNvSpPr>
          <p:nvPr>
            <p:ph type="sldNum" sz="quarter" idx="11"/>
          </p:nvPr>
        </p:nvSpPr>
        <p:spPr/>
        <p:txBody>
          <a:bodyPr/>
          <a:lstStyle/>
          <a:p>
            <a:fld id="{5F085DD5-A9D5-44DF-B99B-C16C4172B01E}" type="slidenum">
              <a:rPr lang="ru-RU" smtClean="0"/>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493778" y="508000"/>
            <a:ext cx="3616325" cy="889000"/>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4486998" y="1596549"/>
            <a:ext cx="3646966" cy="2401189"/>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96756" y="1596568"/>
            <a:ext cx="3639311" cy="240116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9" name="Date Placeholder 8"/>
          <p:cNvSpPr>
            <a:spLocks noGrp="1"/>
          </p:cNvSpPr>
          <p:nvPr>
            <p:ph type="dt" sz="half" idx="10"/>
          </p:nvPr>
        </p:nvSpPr>
        <p:spPr/>
        <p:txBody>
          <a:bodyPr/>
          <a:lstStyle/>
          <a:p>
            <a:fld id="{1F7A1EC7-BA7C-4C69-9CBB-3FB37D475977}" type="datetimeFigureOut">
              <a:rPr lang="ru-RU" smtClean="0"/>
              <a:t>05.12.2020</a:t>
            </a:fld>
            <a:endParaRPr lang="ru-RU"/>
          </a:p>
        </p:txBody>
      </p:sp>
      <p:sp>
        <p:nvSpPr>
          <p:cNvPr id="10" name="Slide Number Placeholder 9"/>
          <p:cNvSpPr>
            <a:spLocks noGrp="1"/>
          </p:cNvSpPr>
          <p:nvPr>
            <p:ph type="sldNum" sz="quarter" idx="11"/>
          </p:nvPr>
        </p:nvSpPr>
        <p:spPr/>
        <p:txBody>
          <a:bodyPr/>
          <a:lstStyle/>
          <a:p>
            <a:fld id="{5F085DD5-A9D5-44DF-B99B-C16C4172B01E}" type="slidenum">
              <a:rPr lang="ru-RU" smtClean="0"/>
              <a:t>‹#›</a:t>
            </a:fld>
            <a:endParaRPr lang="ru-RU"/>
          </a:p>
        </p:txBody>
      </p:sp>
      <p:sp>
        <p:nvSpPr>
          <p:cNvPr id="11" name="Footer Placeholder 10"/>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493776" y="508002"/>
            <a:ext cx="3615734" cy="888999"/>
          </a:xfrm>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495301" y="1596761"/>
            <a:ext cx="3638550" cy="53842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495300" y="2383898"/>
            <a:ext cx="3638550" cy="240241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492627" y="1596761"/>
            <a:ext cx="3660775" cy="53842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492626" y="2383897"/>
            <a:ext cx="3651250" cy="240241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0" name="Date Placeholder 9"/>
          <p:cNvSpPr>
            <a:spLocks noGrp="1"/>
          </p:cNvSpPr>
          <p:nvPr>
            <p:ph type="dt" sz="half" idx="10"/>
          </p:nvPr>
        </p:nvSpPr>
        <p:spPr/>
        <p:txBody>
          <a:bodyPr/>
          <a:lstStyle/>
          <a:p>
            <a:fld id="{1F7A1EC7-BA7C-4C69-9CBB-3FB37D475977}" type="datetimeFigureOut">
              <a:rPr lang="ru-RU" smtClean="0"/>
              <a:t>05.12.2020</a:t>
            </a:fld>
            <a:endParaRPr lang="ru-RU"/>
          </a:p>
        </p:txBody>
      </p:sp>
      <p:sp>
        <p:nvSpPr>
          <p:cNvPr id="11" name="Slide Number Placeholder 10"/>
          <p:cNvSpPr>
            <a:spLocks noGrp="1"/>
          </p:cNvSpPr>
          <p:nvPr>
            <p:ph type="sldNum" sz="quarter" idx="11"/>
          </p:nvPr>
        </p:nvSpPr>
        <p:spPr/>
        <p:txBody>
          <a:bodyPr/>
          <a:lstStyle/>
          <a:p>
            <a:fld id="{5F085DD5-A9D5-44DF-B99B-C16C4172B01E}" type="slidenum">
              <a:rPr lang="ru-RU" smtClean="0"/>
              <a:t>‹#›</a:t>
            </a:fld>
            <a:endParaRPr lang="ru-RU"/>
          </a:p>
        </p:txBody>
      </p:sp>
      <p:sp>
        <p:nvSpPr>
          <p:cNvPr id="12" name="Footer Placeholder 11"/>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162800" y="1292953"/>
            <a:ext cx="1828800" cy="304271"/>
          </a:xfrm>
        </p:spPr>
        <p:txBody>
          <a:bodyPr/>
          <a:lstStyle/>
          <a:p>
            <a:fld id="{1F7A1EC7-BA7C-4C69-9CBB-3FB37D475977}" type="datetimeFigureOut">
              <a:rPr lang="ru-RU" smtClean="0"/>
              <a:t>05.12.2020</a:t>
            </a:fld>
            <a:endParaRPr lang="ru-RU"/>
          </a:p>
        </p:txBody>
      </p:sp>
      <p:sp>
        <p:nvSpPr>
          <p:cNvPr id="5" name="Title 4"/>
          <p:cNvSpPr>
            <a:spLocks noGrp="1"/>
          </p:cNvSpPr>
          <p:nvPr>
            <p:ph type="title"/>
          </p:nvPr>
        </p:nvSpPr>
        <p:spPr/>
        <p:txBody>
          <a:bodyPr/>
          <a:lstStyle/>
          <a:p>
            <a:r>
              <a:rPr lang="ru-RU" smtClean="0"/>
              <a:t>Образец заголовка</a:t>
            </a:r>
            <a:endParaRPr lang="en-US" dirty="0"/>
          </a:p>
        </p:txBody>
      </p:sp>
      <p:sp>
        <p:nvSpPr>
          <p:cNvPr id="4" name="Slide Number Placeholder 3"/>
          <p:cNvSpPr>
            <a:spLocks noGrp="1"/>
          </p:cNvSpPr>
          <p:nvPr>
            <p:ph type="sldNum" sz="quarter" idx="11"/>
          </p:nvPr>
        </p:nvSpPr>
        <p:spPr/>
        <p:txBody>
          <a:bodyPr/>
          <a:lstStyle/>
          <a:p>
            <a:fld id="{5F085DD5-A9D5-44DF-B99B-C16C4172B01E}" type="slidenum">
              <a:rPr lang="ru-RU" smtClean="0"/>
              <a:t>‹#›</a:t>
            </a:fld>
            <a:endParaRPr lang="ru-RU"/>
          </a:p>
        </p:txBody>
      </p:sp>
      <p:sp>
        <p:nvSpPr>
          <p:cNvPr id="6" name="Footer Placeholder 5"/>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7A1EC7-BA7C-4C69-9CBB-3FB37D475977}" type="datetimeFigureOut">
              <a:rPr lang="ru-RU" smtClean="0"/>
              <a:t>05.12.2020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F085DD5-A9D5-44DF-B99B-C16C4172B01E}"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452" y="1600730"/>
            <a:ext cx="3654425" cy="2407708"/>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2" name="Title 1"/>
          <p:cNvSpPr>
            <a:spLocks noGrp="1"/>
          </p:cNvSpPr>
          <p:nvPr>
            <p:ph type="title"/>
          </p:nvPr>
        </p:nvSpPr>
        <p:spPr>
          <a:xfrm>
            <a:off x="493778" y="505355"/>
            <a:ext cx="3629025" cy="867833"/>
          </a:xfrm>
        </p:spPr>
        <p:txBody>
          <a:bodyPr anchor="t">
            <a:normAutofit/>
          </a:bodyPr>
          <a:lstStyle>
            <a:lvl1pPr algn="l">
              <a:defRPr sz="1800" b="1"/>
            </a:lvl1pPr>
          </a:lstStyle>
          <a:p>
            <a:r>
              <a:rPr lang="ru-RU" smtClean="0"/>
              <a:t>Образец заголовка</a:t>
            </a:r>
            <a:endParaRPr lang="en-US" dirty="0"/>
          </a:p>
        </p:txBody>
      </p:sp>
      <p:sp>
        <p:nvSpPr>
          <p:cNvPr id="4" name="Text Placeholder 3"/>
          <p:cNvSpPr>
            <a:spLocks noGrp="1"/>
          </p:cNvSpPr>
          <p:nvPr>
            <p:ph type="body" sz="half" idx="2"/>
          </p:nvPr>
        </p:nvSpPr>
        <p:spPr>
          <a:xfrm>
            <a:off x="495302" y="1600730"/>
            <a:ext cx="3629025" cy="151077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1F7A1EC7-BA7C-4C69-9CBB-3FB37D475977}" type="datetimeFigureOut">
              <a:rPr lang="ru-RU" smtClean="0"/>
              <a:t>05.12.2020</a:t>
            </a:fld>
            <a:endParaRPr lang="ru-RU"/>
          </a:p>
        </p:txBody>
      </p:sp>
      <p:sp>
        <p:nvSpPr>
          <p:cNvPr id="9" name="Slide Number Placeholder 8"/>
          <p:cNvSpPr>
            <a:spLocks noGrp="1"/>
          </p:cNvSpPr>
          <p:nvPr>
            <p:ph type="sldNum" sz="quarter" idx="11"/>
          </p:nvPr>
        </p:nvSpPr>
        <p:spPr/>
        <p:txBody>
          <a:bodyPr/>
          <a:lstStyle/>
          <a:p>
            <a:fld id="{5F085DD5-A9D5-44DF-B99B-C16C4172B01E}" type="slidenum">
              <a:rPr lang="ru-RU" smtClean="0"/>
              <a:t>‹#›</a:t>
            </a:fld>
            <a:endParaRPr lang="ru-RU"/>
          </a:p>
        </p:txBody>
      </p:sp>
      <p:sp>
        <p:nvSpPr>
          <p:cNvPr id="10" name="Footer Placeholder 9"/>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93776" y="500063"/>
            <a:ext cx="2074862" cy="1651001"/>
          </a:xfrm>
          <a:ln>
            <a:noFill/>
          </a:ln>
        </p:spPr>
        <p:txBody>
          <a:bodyPr anchor="t">
            <a:normAutofit/>
          </a:bodyPr>
          <a:lstStyle>
            <a:lvl1pPr algn="l">
              <a:defRPr sz="1800" b="0"/>
            </a:lvl1pPr>
          </a:lstStyle>
          <a:p>
            <a:r>
              <a:rPr lang="ru-RU" smtClean="0"/>
              <a:t>Образец заголовка</a:t>
            </a:r>
            <a:endParaRPr lang="en-US" dirty="0"/>
          </a:p>
        </p:txBody>
      </p:sp>
      <p:sp>
        <p:nvSpPr>
          <p:cNvPr id="3" name="Picture Placeholder 2"/>
          <p:cNvSpPr>
            <a:spLocks noGrp="1"/>
          </p:cNvSpPr>
          <p:nvPr>
            <p:ph type="pic" idx="1"/>
          </p:nvPr>
        </p:nvSpPr>
        <p:spPr>
          <a:xfrm>
            <a:off x="2963864" y="1375834"/>
            <a:ext cx="5627687" cy="351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2963862" y="511970"/>
            <a:ext cx="3741738" cy="75803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1F7A1EC7-BA7C-4C69-9CBB-3FB37D475977}" type="datetimeFigureOut">
              <a:rPr lang="ru-RU" smtClean="0"/>
              <a:t>05.12.2020</a:t>
            </a:fld>
            <a:endParaRPr lang="ru-RU"/>
          </a:p>
        </p:txBody>
      </p:sp>
      <p:sp>
        <p:nvSpPr>
          <p:cNvPr id="9" name="Slide Number Placeholder 8"/>
          <p:cNvSpPr>
            <a:spLocks noGrp="1"/>
          </p:cNvSpPr>
          <p:nvPr>
            <p:ph type="sldNum" sz="quarter" idx="11"/>
          </p:nvPr>
        </p:nvSpPr>
        <p:spPr/>
        <p:txBody>
          <a:bodyPr/>
          <a:lstStyle/>
          <a:p>
            <a:fld id="{5F085DD5-A9D5-44DF-B99B-C16C4172B01E}" type="slidenum">
              <a:rPr lang="ru-RU" smtClean="0"/>
              <a:t>‹#›</a:t>
            </a:fld>
            <a:endParaRPr lang="ru-RU"/>
          </a:p>
        </p:txBody>
      </p:sp>
      <p:sp>
        <p:nvSpPr>
          <p:cNvPr id="10" name="Footer Placeholder 9"/>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DEBCF"/>
            </a:gs>
            <a:gs pos="100000">
              <a:srgbClr val="9CB86E"/>
            </a:gs>
            <a:gs pos="100000">
              <a:srgbClr val="156B13"/>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1295400"/>
            <a:ext cx="2073348" cy="1649556"/>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3454400" y="1289197"/>
            <a:ext cx="4222308" cy="323850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162800" y="157890"/>
            <a:ext cx="1828800" cy="304271"/>
          </a:xfrm>
          <a:prstGeom prst="rect">
            <a:avLst/>
          </a:prstGeom>
        </p:spPr>
        <p:txBody>
          <a:bodyPr vert="horz" lIns="91440" tIns="45720" rIns="91440" bIns="45720" rtlCol="0" anchor="t"/>
          <a:lstStyle>
            <a:lvl1pPr algn="l">
              <a:defRPr sz="1200">
                <a:solidFill>
                  <a:schemeClr val="tx1">
                    <a:tint val="75000"/>
                  </a:schemeClr>
                </a:solidFill>
              </a:defRPr>
            </a:lvl1pPr>
          </a:lstStyle>
          <a:p>
            <a:fld id="{1F7A1EC7-BA7C-4C69-9CBB-3FB37D475977}" type="datetimeFigureOut">
              <a:rPr lang="ru-RU" smtClean="0"/>
              <a:t>05.12.2020</a:t>
            </a:fld>
            <a:endParaRPr lang="ru-RU"/>
          </a:p>
        </p:txBody>
      </p:sp>
      <p:sp>
        <p:nvSpPr>
          <p:cNvPr id="5" name="Footer Placeholder 4"/>
          <p:cNvSpPr>
            <a:spLocks noGrp="1"/>
          </p:cNvSpPr>
          <p:nvPr>
            <p:ph type="ftr" sz="quarter" idx="3"/>
          </p:nvPr>
        </p:nvSpPr>
        <p:spPr>
          <a:xfrm>
            <a:off x="1069848" y="5296959"/>
            <a:ext cx="5102352" cy="304271"/>
          </a:xfrm>
          <a:prstGeom prst="rect">
            <a:avLst/>
          </a:prstGeom>
        </p:spPr>
        <p:txBody>
          <a:bodyPr vert="horz" lIns="91440" tIns="45720" rIns="91440" bIns="45720" rtlCol="0" anchor="t"/>
          <a:lstStyle>
            <a:lvl1pPr algn="l">
              <a:defRPr sz="1200">
                <a:solidFill>
                  <a:schemeClr val="tx1"/>
                </a:solidFill>
              </a:defRPr>
            </a:lvl1pPr>
          </a:lstStyle>
          <a:p>
            <a:endParaRPr lang="ru-RU"/>
          </a:p>
        </p:txBody>
      </p:sp>
      <p:sp>
        <p:nvSpPr>
          <p:cNvPr id="6" name="Slide Number Placeholder 5"/>
          <p:cNvSpPr>
            <a:spLocks noGrp="1"/>
          </p:cNvSpPr>
          <p:nvPr>
            <p:ph type="sldNum" sz="quarter" idx="4"/>
          </p:nvPr>
        </p:nvSpPr>
        <p:spPr>
          <a:xfrm>
            <a:off x="7159752" y="5296959"/>
            <a:ext cx="1137684" cy="304271"/>
          </a:xfrm>
          <a:prstGeom prst="rect">
            <a:avLst/>
          </a:prstGeom>
        </p:spPr>
        <p:txBody>
          <a:bodyPr vert="horz" lIns="91440" tIns="45720" rIns="91440" bIns="45720" rtlCol="0" anchor="t"/>
          <a:lstStyle>
            <a:lvl1pPr algn="l">
              <a:defRPr sz="1200">
                <a:solidFill>
                  <a:schemeClr val="tx1">
                    <a:tint val="75000"/>
                  </a:schemeClr>
                </a:solidFill>
              </a:defRPr>
            </a:lvl1pPr>
          </a:lstStyle>
          <a:p>
            <a:fld id="{5F085DD5-A9D5-44DF-B99B-C16C4172B01E}"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spcBef>
          <a:spcPct val="0"/>
        </a:spcBef>
        <a:buNone/>
        <a:defRPr sz="18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0" b="10424"/>
          <a:stretch/>
        </p:blipFill>
        <p:spPr bwMode="auto">
          <a:xfrm>
            <a:off x="194186" y="141473"/>
            <a:ext cx="8698294" cy="544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324306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4485" y="19034"/>
            <a:ext cx="8928992" cy="5786199"/>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Среда, в которой распространяется звук, обладает </a:t>
            </a:r>
            <a:r>
              <a:rPr lang="ru-RU" b="1" dirty="0" smtClean="0">
                <a:solidFill>
                  <a:schemeClr val="bg1"/>
                </a:solidFill>
                <a:effectLst/>
                <a:latin typeface="Times New Roman"/>
                <a:ea typeface="Calibri"/>
                <a:cs typeface="Times New Roman"/>
              </a:rPr>
              <a:t>удельным акустическим сопротивлением Z</a:t>
            </a:r>
            <a:r>
              <a:rPr lang="ru-RU" b="1" baseline="-25000" dirty="0" smtClean="0">
                <a:solidFill>
                  <a:schemeClr val="bg1"/>
                </a:solidFill>
                <a:effectLst/>
                <a:latin typeface="Times New Roman"/>
                <a:ea typeface="Calibri"/>
                <a:cs typeface="Times New Roman"/>
              </a:rPr>
              <a:t>A</a:t>
            </a:r>
            <a:r>
              <a:rPr lang="ru-RU" dirty="0" smtClean="0">
                <a:solidFill>
                  <a:schemeClr val="bg1"/>
                </a:solidFill>
                <a:effectLst/>
                <a:latin typeface="Times New Roman"/>
                <a:ea typeface="Calibri"/>
                <a:cs typeface="Times New Roman"/>
              </a:rPr>
              <a:t>, которое измеряется в Па*с/м (или в кг/(м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*с) и представляет собой  отношение звукового давления </a:t>
            </a:r>
            <a:r>
              <a:rPr lang="ru-RU" b="1" i="1" dirty="0" err="1" smtClean="0">
                <a:solidFill>
                  <a:schemeClr val="bg1"/>
                </a:solidFill>
                <a:effectLst/>
                <a:latin typeface="Times New Roman"/>
                <a:ea typeface="Calibri"/>
                <a:cs typeface="Times New Roman"/>
              </a:rPr>
              <a:t>p</a:t>
            </a:r>
            <a:r>
              <a:rPr lang="ru-RU" b="1" baseline="-25000" dirty="0" err="1" smtClean="0">
                <a:solidFill>
                  <a:schemeClr val="bg1"/>
                </a:solidFill>
                <a:effectLst/>
                <a:latin typeface="Times New Roman"/>
                <a:ea typeface="Calibri"/>
                <a:cs typeface="Times New Roman"/>
              </a:rPr>
              <a:t>зв</a:t>
            </a:r>
            <a:r>
              <a:rPr lang="ru-RU" baseline="-25000"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к колебательной скорости частиц среды </a:t>
            </a:r>
            <a:r>
              <a:rPr lang="ru-RU" b="1" i="1" dirty="0" smtClean="0">
                <a:solidFill>
                  <a:schemeClr val="bg1"/>
                </a:solidFill>
                <a:effectLst/>
                <a:latin typeface="Times New Roman"/>
                <a:ea typeface="Calibri"/>
                <a:cs typeface="Times New Roman"/>
              </a:rPr>
              <a:t>u</a:t>
            </a:r>
            <a:r>
              <a:rPr lang="ru-RU" i="1" dirty="0" smtClean="0">
                <a:solidFill>
                  <a:schemeClr val="bg1"/>
                </a:solidFill>
                <a:effectLst/>
                <a:latin typeface="Times New Roman"/>
                <a:ea typeface="Calibri"/>
                <a:cs typeface="Times New Roman"/>
              </a:rPr>
              <a:t> </a:t>
            </a:r>
          </a:p>
          <a:p>
            <a:pPr indent="450215" algn="just">
              <a:spcAft>
                <a:spcPts val="0"/>
              </a:spcAft>
            </a:pPr>
            <a:endParaRPr lang="ru-RU" sz="1400" dirty="0" smtClean="0">
              <a:solidFill>
                <a:schemeClr val="bg1"/>
              </a:solidFill>
              <a:effectLst/>
              <a:latin typeface="Calibri"/>
              <a:ea typeface="Calibri"/>
              <a:cs typeface="Times New Roman"/>
            </a:endParaRPr>
          </a:p>
          <a:p>
            <a:pPr indent="450215" algn="ctr">
              <a:spcAft>
                <a:spcPts val="0"/>
              </a:spcAft>
            </a:pPr>
            <a:r>
              <a:rPr lang="ru-RU" i="1" dirty="0" smtClean="0">
                <a:solidFill>
                  <a:schemeClr val="bg1"/>
                </a:solidFill>
                <a:effectLst/>
                <a:latin typeface="Times New Roman"/>
                <a:ea typeface="Calibri"/>
                <a:cs typeface="Times New Roman"/>
              </a:rPr>
              <a:t>Z</a:t>
            </a:r>
            <a:r>
              <a:rPr lang="ru-RU" i="1" baseline="-25000" dirty="0" smtClean="0">
                <a:solidFill>
                  <a:schemeClr val="bg1"/>
                </a:solidFill>
                <a:effectLst/>
                <a:latin typeface="Times New Roman"/>
                <a:ea typeface="Calibri"/>
                <a:cs typeface="Times New Roman"/>
              </a:rPr>
              <a:t>A </a:t>
            </a:r>
            <a:r>
              <a:rPr lang="ru-RU" i="1" dirty="0" smtClean="0">
                <a:solidFill>
                  <a:schemeClr val="bg1"/>
                </a:solidFill>
                <a:effectLst/>
                <a:latin typeface="Times New Roman"/>
                <a:ea typeface="Calibri"/>
                <a:cs typeface="Times New Roman"/>
              </a:rPr>
              <a:t>= </a:t>
            </a:r>
            <a:r>
              <a:rPr lang="ru-RU" i="1" dirty="0" err="1" smtClean="0">
                <a:solidFill>
                  <a:schemeClr val="bg1"/>
                </a:solidFill>
                <a:effectLst/>
                <a:latin typeface="Times New Roman"/>
                <a:ea typeface="Calibri"/>
                <a:cs typeface="Times New Roman"/>
              </a:rPr>
              <a:t>p</a:t>
            </a:r>
            <a:r>
              <a:rPr lang="ru-RU" baseline="-25000" dirty="0" err="1" smtClean="0">
                <a:solidFill>
                  <a:schemeClr val="bg1"/>
                </a:solidFill>
                <a:effectLst/>
                <a:latin typeface="Times New Roman"/>
                <a:ea typeface="Calibri"/>
                <a:cs typeface="Times New Roman"/>
              </a:rPr>
              <a:t>зв</a:t>
            </a:r>
            <a:r>
              <a:rPr lang="ru-RU" i="1" dirty="0" smtClean="0">
                <a:solidFill>
                  <a:schemeClr val="bg1"/>
                </a:solidFill>
                <a:effectLst/>
                <a:latin typeface="Times New Roman"/>
                <a:ea typeface="Calibri"/>
                <a:cs typeface="Times New Roman"/>
              </a:rPr>
              <a:t>/u = ρ*с</a:t>
            </a:r>
            <a:r>
              <a:rPr lang="ru-RU" dirty="0" smtClean="0">
                <a:solidFill>
                  <a:schemeClr val="bg1"/>
                </a:solidFill>
                <a:effectLst/>
                <a:latin typeface="Times New Roman"/>
                <a:ea typeface="Calibri"/>
                <a:cs typeface="Times New Roman"/>
              </a:rPr>
              <a:t>,</a:t>
            </a:r>
          </a:p>
          <a:p>
            <a:pPr indent="450215" algn="just">
              <a:spcAft>
                <a:spcPts val="0"/>
              </a:spcAft>
            </a:pPr>
            <a:r>
              <a:rPr lang="ru-RU" dirty="0" smtClean="0">
                <a:solidFill>
                  <a:schemeClr val="bg1"/>
                </a:solidFill>
                <a:effectLst/>
                <a:latin typeface="Times New Roman"/>
                <a:ea typeface="Calibri"/>
                <a:cs typeface="Times New Roman"/>
              </a:rPr>
              <a:t>где  </a:t>
            </a:r>
            <a:r>
              <a:rPr lang="ru-RU" i="1" dirty="0" smtClean="0">
                <a:solidFill>
                  <a:schemeClr val="bg1"/>
                </a:solidFill>
                <a:effectLst/>
                <a:latin typeface="Times New Roman"/>
                <a:ea typeface="Calibri"/>
                <a:cs typeface="Times New Roman"/>
              </a:rPr>
              <a:t>с - </a:t>
            </a:r>
            <a:r>
              <a:rPr lang="ru-RU" dirty="0" smtClean="0">
                <a:solidFill>
                  <a:schemeClr val="bg1"/>
                </a:solidFill>
                <a:effectLst/>
                <a:latin typeface="Times New Roman"/>
                <a:ea typeface="Calibri"/>
                <a:cs typeface="Times New Roman"/>
              </a:rPr>
              <a:t>скорость звука</a:t>
            </a:r>
            <a:r>
              <a:rPr lang="ru-RU" i="1"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м; </a:t>
            </a:r>
            <a:r>
              <a:rPr lang="ru-RU" i="1" dirty="0" smtClean="0">
                <a:solidFill>
                  <a:schemeClr val="bg1"/>
                </a:solidFill>
                <a:effectLst/>
                <a:latin typeface="Times New Roman"/>
                <a:ea typeface="Calibri"/>
                <a:cs typeface="Times New Roman"/>
              </a:rPr>
              <a:t>ρ -</a:t>
            </a:r>
            <a:r>
              <a:rPr lang="ru-RU" dirty="0" smtClean="0">
                <a:solidFill>
                  <a:schemeClr val="bg1"/>
                </a:solidFill>
                <a:effectLst/>
                <a:latin typeface="Times New Roman"/>
                <a:ea typeface="Calibri"/>
                <a:cs typeface="Times New Roman"/>
              </a:rPr>
              <a:t> плотность среды, кг/м</a:t>
            </a:r>
            <a:r>
              <a:rPr lang="ru-RU" baseline="30000" dirty="0" smtClean="0">
                <a:solidFill>
                  <a:schemeClr val="bg1"/>
                </a:solidFill>
                <a:effectLst/>
                <a:latin typeface="Times New Roman"/>
                <a:ea typeface="Calibri"/>
                <a:cs typeface="Times New Roman"/>
              </a:rPr>
              <a:t>3</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Для различных сред, значение </a:t>
            </a:r>
            <a:r>
              <a:rPr lang="ru-RU" b="1" dirty="0" smtClean="0">
                <a:solidFill>
                  <a:schemeClr val="bg1"/>
                </a:solidFill>
                <a:effectLst/>
                <a:latin typeface="Times New Roman"/>
                <a:ea typeface="Calibri"/>
                <a:cs typeface="Times New Roman"/>
              </a:rPr>
              <a:t>Z</a:t>
            </a:r>
            <a:r>
              <a:rPr lang="ru-RU" b="1" baseline="-25000" dirty="0" smtClean="0">
                <a:solidFill>
                  <a:schemeClr val="bg1"/>
                </a:solidFill>
                <a:effectLst/>
                <a:latin typeface="Times New Roman"/>
                <a:ea typeface="Calibri"/>
                <a:cs typeface="Times New Roman"/>
              </a:rPr>
              <a:t>A</a:t>
            </a:r>
            <a:r>
              <a:rPr lang="ru-RU" dirty="0" smtClean="0">
                <a:solidFill>
                  <a:schemeClr val="bg1"/>
                </a:solidFill>
                <a:effectLst/>
                <a:latin typeface="Times New Roman"/>
                <a:ea typeface="Calibri"/>
                <a:cs typeface="Times New Roman"/>
              </a:rPr>
              <a:t>  различны.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Звуковая волна является носителем энергии в направлении своего движения. Количество энергии, переносимой звуковой волной за одну секунду через сечение площадью 1 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 перпендикулярное   направлению движения, называется </a:t>
            </a:r>
            <a:r>
              <a:rPr lang="ru-RU" b="1" dirty="0" smtClean="0">
                <a:solidFill>
                  <a:schemeClr val="bg1"/>
                </a:solidFill>
                <a:effectLst/>
                <a:latin typeface="Times New Roman"/>
                <a:ea typeface="Calibri"/>
                <a:cs typeface="Times New Roman"/>
              </a:rPr>
              <a:t>интенсивностью звука</a:t>
            </a:r>
            <a:r>
              <a:rPr lang="ru-RU" dirty="0" smtClean="0">
                <a:solidFill>
                  <a:schemeClr val="bg1"/>
                </a:solidFill>
                <a:effectLst/>
                <a:latin typeface="Times New Roman"/>
                <a:ea typeface="Calibri"/>
                <a:cs typeface="Times New Roman"/>
              </a:rPr>
              <a:t>. Интенсивность звука определяется отношением звукового давления к акустическому сопротивлению среды Вт/м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ctr">
              <a:spcAft>
                <a:spcPts val="0"/>
              </a:spcAft>
            </a:pPr>
            <a:r>
              <a:rPr lang="en-US" dirty="0" smtClean="0">
                <a:solidFill>
                  <a:schemeClr val="bg1"/>
                </a:solidFill>
                <a:effectLst/>
                <a:latin typeface="Times New Roman"/>
                <a:ea typeface="Calibri"/>
                <a:cs typeface="Times New Roman"/>
              </a:rPr>
              <a:t>I</a:t>
            </a:r>
            <a:r>
              <a:rPr lang="ru-RU" dirty="0" smtClean="0">
                <a:solidFill>
                  <a:schemeClr val="bg1"/>
                </a:solidFill>
                <a:effectLst/>
                <a:latin typeface="Times New Roman"/>
                <a:ea typeface="Calibri"/>
                <a:cs typeface="Times New Roman"/>
              </a:rPr>
              <a:t> = </a:t>
            </a:r>
            <a:r>
              <a:rPr lang="ru-RU" i="1" dirty="0" smtClean="0">
                <a:solidFill>
                  <a:schemeClr val="bg1"/>
                </a:solidFill>
                <a:effectLst/>
                <a:latin typeface="Times New Roman"/>
                <a:ea typeface="Calibri"/>
                <a:cs typeface="Times New Roman"/>
              </a:rPr>
              <a:t>p</a:t>
            </a:r>
            <a:r>
              <a:rPr lang="ru-RU" i="1" baseline="30000" dirty="0" smtClean="0">
                <a:solidFill>
                  <a:schemeClr val="bg1"/>
                </a:solidFill>
                <a:effectLst/>
                <a:latin typeface="Times New Roman"/>
                <a:ea typeface="Calibri"/>
                <a:cs typeface="Times New Roman"/>
              </a:rPr>
              <a:t>2</a:t>
            </a:r>
            <a:r>
              <a:rPr lang="ru-RU" baseline="-25000" dirty="0" smtClean="0">
                <a:solidFill>
                  <a:schemeClr val="bg1"/>
                </a:solidFill>
                <a:effectLst/>
                <a:latin typeface="Times New Roman"/>
                <a:ea typeface="Calibri"/>
                <a:cs typeface="Times New Roman"/>
              </a:rPr>
              <a:t>зв </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Z</a:t>
            </a:r>
            <a:r>
              <a:rPr lang="ru-RU" i="1" baseline="-25000" dirty="0" smtClean="0">
                <a:solidFill>
                  <a:schemeClr val="bg1"/>
                </a:solidFill>
                <a:effectLst/>
                <a:latin typeface="Times New Roman"/>
                <a:ea typeface="Calibri"/>
                <a:cs typeface="Times New Roman"/>
              </a:rPr>
              <a:t>A</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Для сферической волны от источника звука с мощностью </a:t>
            </a:r>
            <a:r>
              <a:rPr lang="ru-RU" i="1" dirty="0" smtClean="0">
                <a:solidFill>
                  <a:schemeClr val="bg1"/>
                </a:solidFill>
                <a:effectLst/>
                <a:latin typeface="Times New Roman"/>
                <a:ea typeface="Calibri"/>
                <a:cs typeface="Times New Roman"/>
              </a:rPr>
              <a:t>W</a:t>
            </a:r>
            <a:r>
              <a:rPr lang="ru-RU" dirty="0" smtClean="0">
                <a:solidFill>
                  <a:schemeClr val="bg1"/>
                </a:solidFill>
                <a:effectLst/>
                <a:latin typeface="Times New Roman"/>
                <a:ea typeface="Calibri"/>
                <a:cs typeface="Times New Roman"/>
              </a:rPr>
              <a:t>, Вт </a:t>
            </a:r>
            <a:r>
              <a:rPr lang="ru-RU" b="1" dirty="0" smtClean="0">
                <a:solidFill>
                  <a:schemeClr val="bg1"/>
                </a:solidFill>
                <a:effectLst/>
                <a:latin typeface="Times New Roman"/>
                <a:ea typeface="Calibri"/>
                <a:cs typeface="Times New Roman"/>
              </a:rPr>
              <a:t>интенсивность звука на поверхности сферы</a:t>
            </a:r>
            <a:r>
              <a:rPr lang="ru-RU" dirty="0" smtClean="0">
                <a:solidFill>
                  <a:schemeClr val="bg1"/>
                </a:solidFill>
                <a:effectLst/>
                <a:latin typeface="Times New Roman"/>
                <a:ea typeface="Calibri"/>
                <a:cs typeface="Times New Roman"/>
              </a:rPr>
              <a:t> радиуса </a:t>
            </a:r>
            <a:r>
              <a:rPr lang="ru-RU" i="1" dirty="0" smtClean="0">
                <a:solidFill>
                  <a:schemeClr val="bg1"/>
                </a:solidFill>
                <a:effectLst/>
                <a:latin typeface="Times New Roman"/>
                <a:ea typeface="Calibri"/>
                <a:cs typeface="Times New Roman"/>
              </a:rPr>
              <a:t>r </a:t>
            </a:r>
            <a:r>
              <a:rPr lang="ru-RU" dirty="0" smtClean="0">
                <a:solidFill>
                  <a:schemeClr val="bg1"/>
                </a:solidFill>
                <a:effectLst/>
                <a:latin typeface="Times New Roman"/>
                <a:ea typeface="Calibri"/>
                <a:cs typeface="Times New Roman"/>
              </a:rPr>
              <a:t>равна</a:t>
            </a:r>
            <a:endParaRPr lang="ru-RU" sz="1400" dirty="0" smtClean="0">
              <a:solidFill>
                <a:schemeClr val="bg1"/>
              </a:solidFill>
              <a:effectLst/>
              <a:latin typeface="Calibri"/>
              <a:ea typeface="Calibri"/>
              <a:cs typeface="Times New Roman"/>
            </a:endParaRPr>
          </a:p>
          <a:p>
            <a:pPr indent="450215" algn="ctr">
              <a:spcAft>
                <a:spcPts val="0"/>
              </a:spcAft>
            </a:pPr>
            <a:r>
              <a:rPr lang="ru-RU" i="1" dirty="0" smtClean="0">
                <a:solidFill>
                  <a:schemeClr val="bg1"/>
                </a:solidFill>
                <a:effectLst/>
                <a:latin typeface="Times New Roman"/>
                <a:ea typeface="Calibri"/>
                <a:cs typeface="Times New Roman"/>
              </a:rPr>
              <a:t>I </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W</a:t>
            </a:r>
            <a:r>
              <a:rPr lang="ru-RU" dirty="0" smtClean="0">
                <a:solidFill>
                  <a:schemeClr val="bg1"/>
                </a:solidFill>
                <a:effectLst/>
                <a:latin typeface="Times New Roman"/>
                <a:ea typeface="Calibri"/>
                <a:cs typeface="Times New Roman"/>
              </a:rPr>
              <a:t> / (4π</a:t>
            </a:r>
            <a:r>
              <a:rPr lang="ru-RU" i="1" dirty="0" smtClean="0">
                <a:solidFill>
                  <a:schemeClr val="bg1"/>
                </a:solidFill>
                <a:effectLst/>
                <a:latin typeface="Times New Roman"/>
                <a:ea typeface="Calibri"/>
                <a:cs typeface="Times New Roman"/>
              </a:rPr>
              <a:t> r</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то есть интенсивность </a:t>
            </a:r>
            <a:r>
              <a:rPr lang="ru-RU" b="1" i="1" dirty="0" smtClean="0">
                <a:solidFill>
                  <a:schemeClr val="bg1"/>
                </a:solidFill>
                <a:effectLst/>
                <a:latin typeface="Times New Roman"/>
                <a:ea typeface="Calibri"/>
                <a:cs typeface="Times New Roman"/>
              </a:rPr>
              <a:t>сферической волны</a:t>
            </a:r>
            <a:r>
              <a:rPr lang="ru-RU" dirty="0" smtClean="0">
                <a:solidFill>
                  <a:schemeClr val="bg1"/>
                </a:solidFill>
                <a:effectLst/>
                <a:latin typeface="Times New Roman"/>
                <a:ea typeface="Calibri"/>
                <a:cs typeface="Times New Roman"/>
              </a:rPr>
              <a:t> убывает с увеличением расстояния от источника звука. В случае </a:t>
            </a:r>
            <a:r>
              <a:rPr lang="ru-RU" i="1" dirty="0" smtClean="0">
                <a:solidFill>
                  <a:schemeClr val="bg1"/>
                </a:solidFill>
                <a:effectLst/>
                <a:latin typeface="Times New Roman"/>
                <a:ea typeface="Calibri"/>
                <a:cs typeface="Times New Roman"/>
              </a:rPr>
              <a:t>плоской волны</a:t>
            </a:r>
            <a:r>
              <a:rPr lang="ru-RU" dirty="0" smtClean="0">
                <a:solidFill>
                  <a:schemeClr val="bg1"/>
                </a:solidFill>
                <a:effectLst/>
                <a:latin typeface="Times New Roman"/>
                <a:ea typeface="Calibri"/>
                <a:cs typeface="Times New Roman"/>
              </a:rPr>
              <a:t> интенсивность звука не зависит от расстояния.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Поверхность тела, совершающая колебания, является излучателем (источником) звуковой энергии, который создает акустическое поле.</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701715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1835"/>
            <a:ext cx="8208912" cy="2855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2857500"/>
            <a:ext cx="8208912" cy="285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5472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27200"/>
            <a:ext cx="8928992" cy="3139321"/>
          </a:xfrm>
          <a:prstGeom prst="rect">
            <a:avLst/>
          </a:prstGeom>
        </p:spPr>
        <p:txBody>
          <a:bodyPr wrap="square">
            <a:spAutoFit/>
          </a:bodyPr>
          <a:lstStyle/>
          <a:p>
            <a:pPr indent="450215" algn="just">
              <a:spcAft>
                <a:spcPts val="0"/>
              </a:spcAft>
            </a:pPr>
            <a:r>
              <a:rPr lang="ru-RU" b="1" dirty="0" smtClean="0">
                <a:solidFill>
                  <a:schemeClr val="bg1"/>
                </a:solidFill>
                <a:effectLst/>
                <a:latin typeface="Times New Roman"/>
                <a:ea typeface="Calibri"/>
                <a:cs typeface="Times New Roman"/>
              </a:rPr>
              <a:t>Акустическим полем</a:t>
            </a:r>
            <a:r>
              <a:rPr lang="ru-RU" dirty="0" smtClean="0">
                <a:solidFill>
                  <a:schemeClr val="bg1"/>
                </a:solidFill>
                <a:effectLst/>
                <a:latin typeface="Times New Roman"/>
                <a:ea typeface="Calibri"/>
                <a:cs typeface="Times New Roman"/>
              </a:rPr>
              <a:t> называют область упругой среды, которая является средством передачи </a:t>
            </a:r>
            <a:r>
              <a:rPr lang="ru-RU" b="1" dirty="0" smtClean="0">
                <a:solidFill>
                  <a:schemeClr val="bg1"/>
                </a:solidFill>
                <a:effectLst/>
                <a:latin typeface="Times New Roman"/>
                <a:ea typeface="Calibri"/>
                <a:cs typeface="Times New Roman"/>
              </a:rPr>
              <a:t>акустических волн</a:t>
            </a:r>
            <a:r>
              <a:rPr lang="ru-RU" dirty="0" smtClean="0">
                <a:solidFill>
                  <a:schemeClr val="bg1"/>
                </a:solidFill>
                <a:effectLst/>
                <a:latin typeface="Times New Roman"/>
                <a:ea typeface="Calibri"/>
                <a:cs typeface="Times New Roman"/>
              </a:rPr>
              <a:t>. Акустическое поле характеризуется: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звуковым давлением</a:t>
            </a:r>
            <a:r>
              <a:rPr lang="ru-RU" dirty="0" smtClean="0">
                <a:solidFill>
                  <a:schemeClr val="bg1"/>
                </a:solidFill>
                <a:effectLst/>
                <a:latin typeface="Times New Roman"/>
                <a:ea typeface="Calibri"/>
                <a:cs typeface="Times New Roman"/>
              </a:rPr>
              <a:t> </a:t>
            </a:r>
            <a:r>
              <a:rPr lang="en-US" i="1" dirty="0" smtClean="0">
                <a:solidFill>
                  <a:schemeClr val="bg1"/>
                </a:solidFill>
                <a:effectLst/>
                <a:latin typeface="Times New Roman"/>
                <a:ea typeface="Calibri"/>
                <a:cs typeface="Times New Roman"/>
              </a:rPr>
              <a:t>p</a:t>
            </a:r>
            <a:r>
              <a:rPr lang="ru-RU" baseline="-25000" dirty="0" err="1" smtClean="0">
                <a:solidFill>
                  <a:schemeClr val="bg1"/>
                </a:solidFill>
                <a:effectLst/>
                <a:latin typeface="Times New Roman"/>
                <a:ea typeface="Calibri"/>
                <a:cs typeface="Times New Roman"/>
              </a:rPr>
              <a:t>зв</a:t>
            </a:r>
            <a:r>
              <a:rPr lang="ru-RU" dirty="0" smtClean="0">
                <a:solidFill>
                  <a:schemeClr val="bg1"/>
                </a:solidFill>
                <a:effectLst/>
                <a:latin typeface="Times New Roman"/>
                <a:ea typeface="Calibri"/>
                <a:cs typeface="Times New Roman"/>
              </a:rPr>
              <a:t>, Па;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акустическим сопротивлением</a:t>
            </a:r>
            <a:r>
              <a:rPr lang="ru-RU" i="1"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 </a:t>
            </a:r>
            <a:r>
              <a:rPr lang="en-US" i="1" dirty="0" smtClean="0">
                <a:solidFill>
                  <a:schemeClr val="bg1"/>
                </a:solidFill>
                <a:effectLst/>
                <a:latin typeface="Times New Roman"/>
                <a:ea typeface="Calibri"/>
                <a:cs typeface="Times New Roman"/>
              </a:rPr>
              <a:t>z</a:t>
            </a:r>
            <a:r>
              <a:rPr lang="ru-RU" i="1" baseline="-25000" dirty="0" smtClean="0">
                <a:solidFill>
                  <a:schemeClr val="bg1"/>
                </a:solidFill>
                <a:effectLst/>
                <a:latin typeface="Times New Roman"/>
                <a:ea typeface="Calibri"/>
                <a:cs typeface="Times New Roman"/>
              </a:rPr>
              <a:t>А</a:t>
            </a:r>
            <a:r>
              <a:rPr lang="ru-RU" dirty="0" smtClean="0">
                <a:solidFill>
                  <a:schemeClr val="bg1"/>
                </a:solidFill>
                <a:effectLst/>
                <a:latin typeface="Times New Roman"/>
                <a:ea typeface="Calibri"/>
                <a:cs typeface="Times New Roman"/>
              </a:rPr>
              <a:t>, Па*с/м.</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Энергетическими характеристиками акустического поля являются: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a:t>
            </a:r>
            <a:r>
              <a:rPr lang="en-US"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интенсивность</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 I</a:t>
            </a:r>
            <a:r>
              <a:rPr lang="ru-RU" dirty="0" smtClean="0">
                <a:solidFill>
                  <a:schemeClr val="bg1"/>
                </a:solidFill>
                <a:effectLst/>
                <a:latin typeface="Times New Roman"/>
                <a:ea typeface="Calibri"/>
                <a:cs typeface="Times New Roman"/>
              </a:rPr>
              <a:t>, Вт/м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мощность звука</a:t>
            </a:r>
            <a:r>
              <a:rPr lang="ru-RU" dirty="0" smtClean="0">
                <a:solidFill>
                  <a:schemeClr val="bg1"/>
                </a:solidFill>
                <a:effectLst/>
                <a:latin typeface="Times New Roman"/>
                <a:ea typeface="Calibri"/>
                <a:cs typeface="Times New Roman"/>
              </a:rPr>
              <a:t> </a:t>
            </a:r>
            <a:r>
              <a:rPr lang="en-US" i="1" dirty="0" smtClean="0">
                <a:solidFill>
                  <a:schemeClr val="bg1"/>
                </a:solidFill>
                <a:effectLst/>
                <a:latin typeface="Times New Roman"/>
                <a:ea typeface="Calibri"/>
                <a:cs typeface="Times New Roman"/>
              </a:rPr>
              <a:t>W</a:t>
            </a:r>
            <a:r>
              <a:rPr lang="ru-RU" i="1" dirty="0" smtClean="0">
                <a:solidFill>
                  <a:schemeClr val="bg1"/>
                </a:solidFill>
                <a:effectLst/>
                <a:latin typeface="Times New Roman"/>
                <a:ea typeface="Calibri"/>
                <a:cs typeface="Times New Roman"/>
              </a:rPr>
              <a:t>,</a:t>
            </a:r>
            <a:r>
              <a:rPr lang="en-US" i="1"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Вт</a:t>
            </a:r>
            <a:r>
              <a:rPr lang="en-US"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 количество энергии, проходящей за единицу времени через охватывающую источник звука поверхность.</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Важную роль при формировании акустического поля играет </a:t>
            </a:r>
            <a:r>
              <a:rPr lang="ru-RU" i="1" dirty="0" smtClean="0">
                <a:solidFill>
                  <a:schemeClr val="bg1"/>
                </a:solidFill>
                <a:effectLst/>
                <a:latin typeface="Times New Roman"/>
                <a:ea typeface="Calibri"/>
                <a:cs typeface="Times New Roman"/>
              </a:rPr>
              <a:t>характеристика направленности </a:t>
            </a:r>
            <a:r>
              <a:rPr lang="ru-RU" b="1" i="1" dirty="0" smtClean="0">
                <a:solidFill>
                  <a:schemeClr val="bg1"/>
                </a:solidFill>
                <a:effectLst/>
                <a:latin typeface="Times New Roman"/>
                <a:ea typeface="Calibri"/>
                <a:cs typeface="Times New Roman"/>
              </a:rPr>
              <a:t>звукоизлучения</a:t>
            </a:r>
            <a:r>
              <a:rPr lang="ru-RU" i="1" dirty="0" smtClean="0">
                <a:solidFill>
                  <a:schemeClr val="bg1"/>
                </a:solidFill>
                <a:effectLst/>
                <a:latin typeface="Times New Roman"/>
                <a:ea typeface="Calibri"/>
                <a:cs typeface="Times New Roman"/>
              </a:rPr>
              <a:t> Ф</a:t>
            </a:r>
            <a:r>
              <a:rPr lang="ru-RU" dirty="0" smtClean="0">
                <a:solidFill>
                  <a:schemeClr val="bg1"/>
                </a:solidFill>
                <a:effectLst/>
                <a:latin typeface="Times New Roman"/>
                <a:ea typeface="Calibri"/>
                <a:cs typeface="Times New Roman"/>
              </a:rPr>
              <a:t>, т.е. угловое пространственное распределение образующегося вокруг источника звукового давления.</a:t>
            </a:r>
            <a:endParaRPr lang="ru-RU" sz="1400" dirty="0">
              <a:solidFill>
                <a:schemeClr val="bg1"/>
              </a:solidFill>
              <a:effectLst/>
              <a:latin typeface="Calibri"/>
              <a:ea typeface="Calibri"/>
              <a:cs typeface="Times New Roman"/>
            </a:endParaRP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3112121"/>
            <a:ext cx="4464496" cy="265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12121"/>
            <a:ext cx="4464496" cy="259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027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4847481"/>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Все перечисленные величины взаимосвязаны и зависят от свойств среды, в которой распространяется звук.</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Если акустическое поле не ограничено поверхностью и распространяется практически до бесконечности, то такое поле  называют</a:t>
            </a:r>
            <a:r>
              <a:rPr lang="ru-RU" i="1"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свободным акустическим полем</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В ограниченном пространстве (например, в закрытом помещении)  распространение звуковых волн зависит от геометрии и акустических свойств поверхностей, расположенных на пути распространения волн. Процесс формирования звукового поля в помещении связан с явлениями </a:t>
            </a:r>
            <a:r>
              <a:rPr lang="ru-RU" b="1" dirty="0" smtClean="0">
                <a:solidFill>
                  <a:schemeClr val="bg1"/>
                </a:solidFill>
                <a:effectLst/>
                <a:latin typeface="Times New Roman"/>
                <a:ea typeface="Calibri"/>
                <a:cs typeface="Times New Roman"/>
              </a:rPr>
              <a:t>реверберации и диффузии</a:t>
            </a:r>
            <a:r>
              <a:rPr lang="ru-RU" dirty="0" smtClean="0">
                <a:solidFill>
                  <a:schemeClr val="bg1"/>
                </a:solidFill>
                <a:effectLst/>
                <a:latin typeface="Times New Roman"/>
                <a:ea typeface="Calibri"/>
                <a:cs typeface="Times New Roman"/>
              </a:rPr>
              <a:t>. </a:t>
            </a:r>
          </a:p>
          <a:p>
            <a:pPr lvl="0" indent="450215" algn="just"/>
            <a:r>
              <a:rPr lang="ru-RU" dirty="0">
                <a:solidFill>
                  <a:srgbClr val="3F3F3F"/>
                </a:solidFill>
                <a:latin typeface="Times New Roman"/>
                <a:ea typeface="Calibri"/>
                <a:cs typeface="Times New Roman"/>
              </a:rPr>
              <a:t>Если в помещении начинает действовать источник звука, то в первый момент времени имеем только прямой звук. По достижении волной звукоотражающей преграды картина поля меняется из-за появления отраженных волн. Если в звуковом поле поместить предмет, размеры которого малы по сравнению с длиной звуковой волны, то практически не наблюдается искажения звукового поля. Для эффективного отражения необходимо, чтобы размеры отражающей преграды были больше или равны длине звуковой волны.</a:t>
            </a:r>
            <a:endParaRPr lang="ru-RU" sz="1400" dirty="0">
              <a:solidFill>
                <a:srgbClr val="3F3F3F"/>
              </a:solidFill>
              <a:latin typeface="Calibri"/>
              <a:ea typeface="Calibri"/>
              <a:cs typeface="Times New Roman"/>
            </a:endParaRPr>
          </a:p>
          <a:p>
            <a:pPr indent="450215" algn="just">
              <a:lnSpc>
                <a:spcPct val="150000"/>
              </a:lnSpc>
              <a:spcAft>
                <a:spcPts val="0"/>
              </a:spcAft>
            </a:pPr>
            <a:endParaRPr lang="ru-RU" sz="1400" dirty="0" smtClean="0">
              <a:solidFill>
                <a:schemeClr val="bg1"/>
              </a:solidFill>
              <a:effectLst/>
              <a:latin typeface="Calibri"/>
              <a:ea typeface="Calibri"/>
              <a:cs typeface="Times New Roman"/>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4146861"/>
            <a:ext cx="3456384"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216772"/>
            <a:ext cx="3384376" cy="146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135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8251" y="0"/>
            <a:ext cx="8928992" cy="2585323"/>
          </a:xfrm>
          <a:prstGeom prst="rect">
            <a:avLst/>
          </a:prstGeom>
        </p:spPr>
        <p:txBody>
          <a:bodyPr wrap="square">
            <a:spAutoFit/>
          </a:bodyPr>
          <a:lstStyle/>
          <a:p>
            <a:pPr lvl="0" indent="450215" algn="just"/>
            <a:r>
              <a:rPr lang="ru-RU" dirty="0" smtClean="0">
                <a:solidFill>
                  <a:srgbClr val="3F3F3F"/>
                </a:solidFill>
                <a:latin typeface="Times New Roman"/>
                <a:ea typeface="Calibri"/>
                <a:cs typeface="Times New Roman"/>
              </a:rPr>
              <a:t>Звуковое </a:t>
            </a:r>
            <a:r>
              <a:rPr lang="ru-RU" dirty="0">
                <a:solidFill>
                  <a:srgbClr val="3F3F3F"/>
                </a:solidFill>
                <a:latin typeface="Times New Roman"/>
                <a:ea typeface="Calibri"/>
                <a:cs typeface="Times New Roman"/>
              </a:rPr>
              <a:t>поле, в котором возникает большое количество отраженных волн с различными направлениями, в результате чего удельная плотность звуковой энергии одинакова по всему полю, называется </a:t>
            </a:r>
            <a:r>
              <a:rPr lang="ru-RU" b="1" dirty="0">
                <a:solidFill>
                  <a:srgbClr val="3F3F3F"/>
                </a:solidFill>
                <a:latin typeface="Times New Roman"/>
                <a:ea typeface="Calibri"/>
                <a:cs typeface="Times New Roman"/>
              </a:rPr>
              <a:t>диффузным полем</a:t>
            </a:r>
            <a:r>
              <a:rPr lang="ru-RU" dirty="0">
                <a:solidFill>
                  <a:srgbClr val="3F3F3F"/>
                </a:solidFill>
                <a:latin typeface="Times New Roman"/>
                <a:ea typeface="Calibri"/>
                <a:cs typeface="Times New Roman"/>
              </a:rPr>
              <a:t>.</a:t>
            </a:r>
            <a:endParaRPr lang="ru-RU" sz="1400" dirty="0">
              <a:solidFill>
                <a:srgbClr val="3F3F3F"/>
              </a:solidFill>
              <a:latin typeface="Calibri"/>
              <a:ea typeface="Calibri"/>
              <a:cs typeface="Times New Roman"/>
            </a:endParaRPr>
          </a:p>
          <a:p>
            <a:pPr lvl="0" indent="450215" algn="just"/>
            <a:r>
              <a:rPr lang="ru-RU" dirty="0">
                <a:solidFill>
                  <a:srgbClr val="3F3F3F"/>
                </a:solidFill>
                <a:latin typeface="Times New Roman"/>
                <a:ea typeface="Calibri"/>
                <a:cs typeface="Times New Roman"/>
              </a:rPr>
              <a:t>После прекращения источником излучения звука акустическая интенсивность звукового поля уменьшается до нулевого уровня за бесконечное время. Практически считается, что звук полностью затухает, когда его интенсивность падает в 10</a:t>
            </a:r>
            <a:r>
              <a:rPr lang="ru-RU" baseline="30000" dirty="0">
                <a:solidFill>
                  <a:srgbClr val="3F3F3F"/>
                </a:solidFill>
                <a:latin typeface="Times New Roman"/>
                <a:ea typeface="Calibri"/>
                <a:cs typeface="Times New Roman"/>
              </a:rPr>
              <a:t>6</a:t>
            </a:r>
            <a:r>
              <a:rPr lang="ru-RU" dirty="0">
                <a:solidFill>
                  <a:srgbClr val="3F3F3F"/>
                </a:solidFill>
                <a:latin typeface="Times New Roman"/>
                <a:ea typeface="Calibri"/>
                <a:cs typeface="Times New Roman"/>
              </a:rPr>
              <a:t> раз от уровня, существующего  в момент его выключения. Любое звуковое поле как элемент колеблющейся среды обладает собственной характеристикой затухания звука </a:t>
            </a:r>
            <a:r>
              <a:rPr lang="ru-RU" b="1" dirty="0">
                <a:solidFill>
                  <a:srgbClr val="3F3F3F"/>
                </a:solidFill>
                <a:latin typeface="Times New Roman"/>
                <a:ea typeface="Calibri"/>
                <a:cs typeface="Times New Roman"/>
              </a:rPr>
              <a:t>– реверберацией ("послезвучание").</a:t>
            </a:r>
            <a:endParaRPr lang="ru-RU" sz="1400" dirty="0">
              <a:solidFill>
                <a:srgbClr val="3F3F3F"/>
              </a:solidFill>
              <a:latin typeface="Calibri"/>
              <a:ea typeface="Calibri"/>
              <a:cs typeface="Times New Roman"/>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805"/>
          <a:stretch/>
        </p:blipFill>
        <p:spPr bwMode="auto">
          <a:xfrm>
            <a:off x="251521" y="2585322"/>
            <a:ext cx="4301226" cy="3129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747" y="2597958"/>
            <a:ext cx="4339733" cy="311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529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22560"/>
            <a:ext cx="8928992" cy="1200329"/>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По характеру спектра шумы бывают </a:t>
            </a:r>
            <a:r>
              <a:rPr lang="ru-RU" b="1" dirty="0" smtClean="0">
                <a:solidFill>
                  <a:schemeClr val="bg1"/>
                </a:solidFill>
                <a:effectLst/>
                <a:latin typeface="Times New Roman"/>
                <a:ea typeface="Calibri"/>
                <a:cs typeface="Times New Roman"/>
              </a:rPr>
              <a:t>широкополосные</a:t>
            </a:r>
            <a:r>
              <a:rPr lang="ru-RU" dirty="0" smtClean="0">
                <a:solidFill>
                  <a:schemeClr val="bg1"/>
                </a:solidFill>
                <a:effectLst/>
                <a:latin typeface="Times New Roman"/>
                <a:ea typeface="Calibri"/>
                <a:cs typeface="Times New Roman"/>
              </a:rPr>
              <a:t>, с непрерывным спектром и </a:t>
            </a:r>
            <a:r>
              <a:rPr lang="ru-RU" b="1" dirty="0" smtClean="0">
                <a:solidFill>
                  <a:schemeClr val="bg1"/>
                </a:solidFill>
                <a:effectLst/>
                <a:latin typeface="Times New Roman"/>
                <a:ea typeface="Calibri"/>
                <a:cs typeface="Times New Roman"/>
              </a:rPr>
              <a:t>тональные</a:t>
            </a:r>
            <a:r>
              <a:rPr lang="ru-RU" dirty="0" smtClean="0">
                <a:solidFill>
                  <a:schemeClr val="bg1"/>
                </a:solidFill>
                <a:effectLst/>
                <a:latin typeface="Times New Roman"/>
                <a:ea typeface="Calibri"/>
                <a:cs typeface="Times New Roman"/>
              </a:rPr>
              <a:t>, в спектре которых имеются слышимые тона.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По временным характеристикам шумы бывают </a:t>
            </a:r>
            <a:r>
              <a:rPr lang="ru-RU" b="1" dirty="0" smtClean="0">
                <a:solidFill>
                  <a:schemeClr val="bg1"/>
                </a:solidFill>
                <a:effectLst/>
                <a:latin typeface="Times New Roman"/>
                <a:ea typeface="Calibri"/>
                <a:cs typeface="Times New Roman"/>
              </a:rPr>
              <a:t>постоянные, прерывистые, импульсные, колеблющиеся во времени.</a:t>
            </a:r>
            <a:endParaRPr lang="ru-RU" sz="1400" dirty="0">
              <a:solidFill>
                <a:schemeClr val="bg1"/>
              </a:solidFill>
              <a:effectLst/>
              <a:latin typeface="Calibri"/>
              <a:ea typeface="Calibri"/>
              <a:cs typeface="Times New Roman"/>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22889"/>
            <a:ext cx="8712968" cy="437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264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412" y="121196"/>
            <a:ext cx="8928992" cy="5355312"/>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Calibri"/>
                <a:cs typeface="Times New Roman"/>
              </a:rPr>
              <a:t>2. Характеристики и виды производственных шумов</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Производственный шум характеризуется </a:t>
            </a:r>
            <a:r>
              <a:rPr lang="ru-RU" b="1" dirty="0" smtClean="0">
                <a:solidFill>
                  <a:schemeClr val="bg1"/>
                </a:solidFill>
                <a:effectLst/>
                <a:latin typeface="Times New Roman"/>
                <a:ea typeface="Calibri"/>
                <a:cs typeface="Times New Roman"/>
              </a:rPr>
              <a:t>спектром</a:t>
            </a:r>
            <a:r>
              <a:rPr lang="ru-RU" dirty="0" smtClean="0">
                <a:solidFill>
                  <a:schemeClr val="bg1"/>
                </a:solidFill>
                <a:effectLst/>
                <a:latin typeface="Times New Roman"/>
                <a:ea typeface="Calibri"/>
                <a:cs typeface="Times New Roman"/>
              </a:rPr>
              <a:t>, который состоит из звуковых волн разных частот.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При исследовании шумов обычно слышимый диапазон 16 Гц - 20 кГц  разбивают на полосы частот и определяют звуковое давление, интенсивность или звуковую мощность, приходящиеся на каждую полосу.</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Как правило, спектр шума характеризуется </a:t>
            </a:r>
            <a:r>
              <a:rPr lang="ru-RU" b="1" dirty="0" smtClean="0">
                <a:solidFill>
                  <a:schemeClr val="bg1"/>
                </a:solidFill>
                <a:effectLst/>
                <a:latin typeface="Times New Roman"/>
                <a:ea typeface="Calibri"/>
                <a:cs typeface="Times New Roman"/>
              </a:rPr>
              <a:t>уровнями названных величин, распределенными по октавным полосам частот</a:t>
            </a:r>
            <a:r>
              <a:rPr lang="ru-RU" i="1"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Полоса частот, верхняя граница которой превышает нижнюю в два раза</a:t>
            </a:r>
            <a:r>
              <a:rPr lang="ru-RU" dirty="0" smtClean="0">
                <a:solidFill>
                  <a:schemeClr val="bg1"/>
                </a:solidFill>
                <a:effectLst/>
                <a:latin typeface="Times New Roman"/>
                <a:ea typeface="Calibri"/>
                <a:cs typeface="Times New Roman"/>
              </a:rPr>
              <a:t>, т.е.  </a:t>
            </a:r>
            <a:r>
              <a:rPr lang="en-US" i="1" dirty="0" smtClean="0">
                <a:solidFill>
                  <a:schemeClr val="bg1"/>
                </a:solidFill>
                <a:effectLst/>
                <a:latin typeface="Times New Roman"/>
                <a:ea typeface="Calibri"/>
                <a:cs typeface="Times New Roman"/>
              </a:rPr>
              <a:t>f</a:t>
            </a:r>
            <a:r>
              <a:rPr lang="ru-RU" baseline="-25000" dirty="0" smtClean="0">
                <a:solidFill>
                  <a:schemeClr val="bg1"/>
                </a:solidFill>
                <a:effectLst/>
                <a:latin typeface="Times New Roman"/>
                <a:ea typeface="Calibri"/>
                <a:cs typeface="Times New Roman"/>
              </a:rPr>
              <a:t>2</a:t>
            </a:r>
            <a:r>
              <a:rPr lang="en-US"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 2</a:t>
            </a:r>
            <a:r>
              <a:rPr lang="en-US" dirty="0" smtClean="0">
                <a:solidFill>
                  <a:schemeClr val="bg1"/>
                </a:solidFill>
                <a:effectLst/>
                <a:latin typeface="Times New Roman"/>
                <a:ea typeface="Calibri"/>
                <a:cs typeface="Times New Roman"/>
              </a:rPr>
              <a:t> </a:t>
            </a:r>
            <a:r>
              <a:rPr lang="en-US" i="1" dirty="0" smtClean="0">
                <a:solidFill>
                  <a:schemeClr val="bg1"/>
                </a:solidFill>
                <a:effectLst/>
                <a:latin typeface="Times New Roman"/>
                <a:ea typeface="Calibri"/>
                <a:cs typeface="Times New Roman"/>
              </a:rPr>
              <a:t>f</a:t>
            </a:r>
            <a:r>
              <a:rPr lang="ru-RU" baseline="-25000" dirty="0" smtClean="0">
                <a:solidFill>
                  <a:schemeClr val="bg1"/>
                </a:solidFill>
                <a:effectLst/>
                <a:latin typeface="Times New Roman"/>
                <a:ea typeface="Calibri"/>
                <a:cs typeface="Times New Roman"/>
              </a:rPr>
              <a:t>1</a:t>
            </a:r>
            <a:r>
              <a:rPr lang="en-US"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a:t>
            </a:r>
            <a:r>
              <a:rPr lang="en-US"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называется </a:t>
            </a:r>
            <a:r>
              <a:rPr lang="ru-RU" b="1" dirty="0" smtClean="0">
                <a:solidFill>
                  <a:schemeClr val="bg1"/>
                </a:solidFill>
                <a:effectLst/>
                <a:latin typeface="Times New Roman"/>
                <a:ea typeface="Calibri"/>
                <a:cs typeface="Times New Roman"/>
              </a:rPr>
              <a:t>октавой</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Существует стандартный ряд среднегеометрических частот октавных полос, в которых рассматриваются спектры шумов (</a:t>
            </a:r>
            <a:r>
              <a:rPr lang="en-US" i="1" dirty="0" smtClean="0">
                <a:solidFill>
                  <a:schemeClr val="bg1"/>
                </a:solidFill>
                <a:effectLst/>
                <a:latin typeface="Times New Roman"/>
                <a:ea typeface="Calibri"/>
                <a:cs typeface="Times New Roman"/>
              </a:rPr>
              <a:t>f</a:t>
            </a:r>
            <a:r>
              <a:rPr lang="ru-RU" baseline="-25000" dirty="0" err="1" smtClean="0">
                <a:solidFill>
                  <a:schemeClr val="bg1"/>
                </a:solidFill>
                <a:effectLst/>
                <a:latin typeface="Times New Roman"/>
                <a:ea typeface="Calibri"/>
                <a:cs typeface="Times New Roman"/>
              </a:rPr>
              <a:t>сг</a:t>
            </a:r>
            <a:r>
              <a:rPr lang="ru-RU" baseline="-25000" dirty="0" smtClean="0">
                <a:solidFill>
                  <a:schemeClr val="bg1"/>
                </a:solidFill>
                <a:effectLst/>
                <a:latin typeface="Times New Roman"/>
                <a:ea typeface="Calibri"/>
                <a:cs typeface="Times New Roman"/>
              </a:rPr>
              <a:t> мин</a:t>
            </a:r>
            <a:r>
              <a:rPr lang="ru-RU" dirty="0" smtClean="0">
                <a:solidFill>
                  <a:schemeClr val="bg1"/>
                </a:solidFill>
                <a:effectLst/>
                <a:latin typeface="Times New Roman"/>
                <a:ea typeface="Calibri"/>
                <a:cs typeface="Times New Roman"/>
              </a:rPr>
              <a:t> = 31,5 Гц,  </a:t>
            </a:r>
            <a:r>
              <a:rPr lang="en-US" i="1" dirty="0" smtClean="0">
                <a:solidFill>
                  <a:schemeClr val="bg1"/>
                </a:solidFill>
                <a:effectLst/>
                <a:latin typeface="Times New Roman"/>
                <a:ea typeface="Calibri"/>
                <a:cs typeface="Times New Roman"/>
              </a:rPr>
              <a:t>f</a:t>
            </a:r>
            <a:r>
              <a:rPr lang="ru-RU" baseline="-25000" dirty="0" err="1" smtClean="0">
                <a:solidFill>
                  <a:schemeClr val="bg1"/>
                </a:solidFill>
                <a:effectLst/>
                <a:latin typeface="Times New Roman"/>
                <a:ea typeface="Calibri"/>
                <a:cs typeface="Times New Roman"/>
              </a:rPr>
              <a:t>сг</a:t>
            </a:r>
            <a:r>
              <a:rPr lang="ru-RU" baseline="-25000" dirty="0" smtClean="0">
                <a:solidFill>
                  <a:schemeClr val="bg1"/>
                </a:solidFill>
                <a:effectLst/>
                <a:latin typeface="Times New Roman"/>
                <a:ea typeface="Calibri"/>
                <a:cs typeface="Times New Roman"/>
              </a:rPr>
              <a:t> макс </a:t>
            </a:r>
            <a:r>
              <a:rPr lang="ru-RU" dirty="0" smtClean="0">
                <a:solidFill>
                  <a:schemeClr val="bg1"/>
                </a:solidFill>
                <a:effectLst/>
                <a:latin typeface="Times New Roman"/>
                <a:ea typeface="Calibri"/>
                <a:cs typeface="Times New Roman"/>
              </a:rPr>
              <a:t>= 8000 Гц).</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По </a:t>
            </a:r>
            <a:r>
              <a:rPr lang="ru-RU" b="1" dirty="0" smtClean="0">
                <a:solidFill>
                  <a:schemeClr val="bg1"/>
                </a:solidFill>
                <a:effectLst/>
                <a:latin typeface="Times New Roman"/>
                <a:ea typeface="Calibri"/>
                <a:cs typeface="Times New Roman"/>
              </a:rPr>
              <a:t>частотной характеристике</a:t>
            </a:r>
            <a:r>
              <a:rPr lang="ru-RU" dirty="0" smtClean="0">
                <a:solidFill>
                  <a:schemeClr val="bg1"/>
                </a:solidFill>
                <a:effectLst/>
                <a:latin typeface="Times New Roman"/>
                <a:ea typeface="Calibri"/>
                <a:cs typeface="Times New Roman"/>
              </a:rPr>
              <a:t> различают шумы:</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ru-RU" dirty="0" smtClean="0">
                <a:solidFill>
                  <a:schemeClr val="bg1"/>
                </a:solidFill>
                <a:effectLst/>
                <a:latin typeface="Times New Roman"/>
                <a:ea typeface="Calibri"/>
                <a:cs typeface="Times New Roman"/>
              </a:rPr>
              <a:t>низкочастотные ( </a:t>
            </a:r>
            <a:r>
              <a:rPr lang="en-US" i="1" dirty="0" err="1" smtClean="0">
                <a:solidFill>
                  <a:schemeClr val="bg1"/>
                </a:solidFill>
                <a:effectLst/>
                <a:latin typeface="Times New Roman"/>
                <a:ea typeface="Calibri"/>
                <a:cs typeface="Times New Roman"/>
              </a:rPr>
              <a:t>f</a:t>
            </a:r>
            <a:r>
              <a:rPr lang="en-US" baseline="-25000" dirty="0" err="1" smtClean="0">
                <a:solidFill>
                  <a:schemeClr val="bg1"/>
                </a:solidFill>
                <a:effectLst/>
                <a:latin typeface="Times New Roman"/>
                <a:ea typeface="Calibri"/>
                <a:cs typeface="Times New Roman"/>
              </a:rPr>
              <a:t>сг</a:t>
            </a:r>
            <a:r>
              <a:rPr lang="ru-RU" baseline="-25000" dirty="0" smtClean="0">
                <a:solidFill>
                  <a:schemeClr val="bg1"/>
                </a:solidFill>
                <a:effectLst/>
                <a:latin typeface="Times New Roman"/>
                <a:ea typeface="Calibri"/>
                <a:cs typeface="Times New Roman"/>
              </a:rPr>
              <a:t> </a:t>
            </a:r>
            <a:r>
              <a:rPr lang="en-US" dirty="0" smtClean="0">
                <a:solidFill>
                  <a:schemeClr val="bg1"/>
                </a:solidFill>
                <a:effectLst/>
                <a:latin typeface="Times New Roman"/>
                <a:ea typeface="Calibri"/>
                <a:cs typeface="Times New Roman"/>
              </a:rPr>
              <a:t>&lt; 250);</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en-US" dirty="0" smtClean="0">
                <a:solidFill>
                  <a:schemeClr val="bg1"/>
                </a:solidFill>
                <a:effectLst/>
                <a:latin typeface="Times New Roman"/>
                <a:ea typeface="Calibri"/>
                <a:cs typeface="Times New Roman"/>
              </a:rPr>
              <a:t>cреднечастотные </a:t>
            </a:r>
            <a:r>
              <a:rPr lang="ru-RU" dirty="0" smtClean="0">
                <a:solidFill>
                  <a:schemeClr val="bg1"/>
                </a:solidFill>
                <a:effectLst/>
                <a:latin typeface="Times New Roman"/>
                <a:ea typeface="Calibri"/>
                <a:cs typeface="Times New Roman"/>
              </a:rPr>
              <a:t>(250 &lt; </a:t>
            </a:r>
            <a:r>
              <a:rPr lang="en-US" i="1" dirty="0" err="1" smtClean="0">
                <a:solidFill>
                  <a:schemeClr val="bg1"/>
                </a:solidFill>
                <a:effectLst/>
                <a:latin typeface="Times New Roman"/>
                <a:ea typeface="Calibri"/>
                <a:cs typeface="Times New Roman"/>
              </a:rPr>
              <a:t>f</a:t>
            </a:r>
            <a:r>
              <a:rPr lang="en-US" baseline="-25000" dirty="0" err="1" smtClean="0">
                <a:solidFill>
                  <a:schemeClr val="bg1"/>
                </a:solidFill>
                <a:effectLst/>
                <a:latin typeface="Times New Roman"/>
                <a:ea typeface="Calibri"/>
                <a:cs typeface="Times New Roman"/>
              </a:rPr>
              <a:t>сг</a:t>
            </a:r>
            <a:r>
              <a:rPr lang="ru-RU" baseline="-25000" dirty="0" smtClean="0">
                <a:solidFill>
                  <a:schemeClr val="bg1"/>
                </a:solidFill>
                <a:effectLst/>
                <a:latin typeface="Times New Roman"/>
                <a:ea typeface="Calibri"/>
                <a:cs typeface="Times New Roman"/>
              </a:rPr>
              <a:t> </a:t>
            </a:r>
            <a:r>
              <a:rPr lang="en-US" dirty="0" smtClean="0">
                <a:solidFill>
                  <a:schemeClr val="bg1"/>
                </a:solidFill>
                <a:effectLst/>
                <a:latin typeface="Times New Roman"/>
                <a:ea typeface="Calibri"/>
                <a:cs typeface="Times New Roman"/>
              </a:rPr>
              <a:t>&lt;= 500);</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ru-RU" dirty="0" smtClean="0">
                <a:solidFill>
                  <a:schemeClr val="bg1"/>
                </a:solidFill>
                <a:effectLst/>
                <a:latin typeface="Times New Roman"/>
                <a:ea typeface="Calibri"/>
                <a:cs typeface="Times New Roman"/>
              </a:rPr>
              <a:t>высокочастотные (500 &lt; </a:t>
            </a:r>
            <a:r>
              <a:rPr lang="en-US" i="1" dirty="0" err="1" smtClean="0">
                <a:solidFill>
                  <a:schemeClr val="bg1"/>
                </a:solidFill>
                <a:effectLst/>
                <a:latin typeface="Times New Roman"/>
                <a:ea typeface="Calibri"/>
                <a:cs typeface="Times New Roman"/>
              </a:rPr>
              <a:t>f</a:t>
            </a:r>
            <a:r>
              <a:rPr lang="en-US" baseline="-25000" dirty="0" err="1" smtClean="0">
                <a:solidFill>
                  <a:schemeClr val="bg1"/>
                </a:solidFill>
                <a:effectLst/>
                <a:latin typeface="Times New Roman"/>
                <a:ea typeface="Calibri"/>
                <a:cs typeface="Times New Roman"/>
              </a:rPr>
              <a:t>сг</a:t>
            </a:r>
            <a:r>
              <a:rPr lang="ru-RU" baseline="-25000" dirty="0" smtClean="0">
                <a:solidFill>
                  <a:schemeClr val="bg1"/>
                </a:solidFill>
                <a:effectLst/>
                <a:latin typeface="Times New Roman"/>
                <a:ea typeface="Calibri"/>
                <a:cs typeface="Times New Roman"/>
              </a:rPr>
              <a:t> </a:t>
            </a:r>
            <a:r>
              <a:rPr lang="en-US" dirty="0" smtClean="0">
                <a:solidFill>
                  <a:schemeClr val="bg1"/>
                </a:solidFill>
                <a:effectLst/>
                <a:latin typeface="Times New Roman"/>
                <a:ea typeface="Calibri"/>
                <a:cs typeface="Times New Roman"/>
              </a:rPr>
              <a:t>&lt;= 8000).</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Производственные шумы имеют различные  спектральные и временные характеристики, которые определяют  степень их воздействия на человека. По этим признакам шумы подразделяют на несколько видов.</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630639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48"/>
            <a:ext cx="4428492" cy="285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857500"/>
            <a:ext cx="828092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8004" y="3148"/>
            <a:ext cx="4356484" cy="2854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293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60001" y="21023"/>
            <a:ext cx="3150286" cy="504625"/>
          </a:xfrm>
          <a:prstGeom prst="rect">
            <a:avLst/>
          </a:prstGeom>
        </p:spPr>
        <p:txBody>
          <a:bodyPr wrap="none">
            <a:spAutoFit/>
          </a:bodyPr>
          <a:lstStyle/>
          <a:p>
            <a:pPr indent="450215" algn="just">
              <a:lnSpc>
                <a:spcPct val="150000"/>
              </a:lnSpc>
              <a:spcAft>
                <a:spcPts val="0"/>
              </a:spcAft>
            </a:pPr>
            <a:r>
              <a:rPr lang="ru-RU" sz="2000" dirty="0" smtClean="0">
                <a:solidFill>
                  <a:schemeClr val="bg1"/>
                </a:solidFill>
                <a:effectLst/>
                <a:latin typeface="Times New Roman"/>
                <a:ea typeface="Calibri"/>
                <a:cs typeface="Times New Roman"/>
              </a:rPr>
              <a:t>Классификация шумов</a:t>
            </a:r>
            <a:endParaRPr lang="ru-RU" sz="2000" dirty="0">
              <a:solidFill>
                <a:schemeClr val="bg1"/>
              </a:solidFill>
              <a:effectLst/>
              <a:latin typeface="Calibri"/>
              <a:ea typeface="Calibri"/>
              <a:cs typeface="Times New Roman"/>
            </a:endParaRPr>
          </a:p>
        </p:txBody>
      </p:sp>
      <p:graphicFrame>
        <p:nvGraphicFramePr>
          <p:cNvPr id="4" name="Таблица 3"/>
          <p:cNvGraphicFramePr>
            <a:graphicFrameLocks noGrp="1"/>
          </p:cNvGraphicFramePr>
          <p:nvPr>
            <p:extLst>
              <p:ext uri="{D42A27DB-BD31-4B8C-83A1-F6EECF244321}">
                <p14:modId xmlns:p14="http://schemas.microsoft.com/office/powerpoint/2010/main" val="902405186"/>
              </p:ext>
            </p:extLst>
          </p:nvPr>
        </p:nvGraphicFramePr>
        <p:xfrm>
          <a:off x="251519" y="525648"/>
          <a:ext cx="8712969" cy="5069101"/>
        </p:xfrm>
        <a:graphic>
          <a:graphicData uri="http://schemas.openxmlformats.org/drawingml/2006/table">
            <a:tbl>
              <a:tblPr firstRow="1" firstCol="1" bandRow="1">
                <a:tableStyleId>{5C22544A-7EE6-4342-B048-85BDC9FD1C3A}</a:tableStyleId>
              </a:tblPr>
              <a:tblGrid>
                <a:gridCol w="2253354"/>
                <a:gridCol w="2704025"/>
                <a:gridCol w="3755590"/>
              </a:tblGrid>
              <a:tr h="217611">
                <a:tc>
                  <a:txBody>
                    <a:bodyPr/>
                    <a:lstStyle/>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Способ классификации</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a:effectLst/>
                          <a:latin typeface="Times New Roman" panose="02020603050405020304" pitchFamily="18" charset="0"/>
                          <a:cs typeface="Times New Roman" panose="02020603050405020304" pitchFamily="18" charset="0"/>
                        </a:rPr>
                        <a:t>Вид шума</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a:effectLst/>
                          <a:latin typeface="Times New Roman" panose="02020603050405020304" pitchFamily="18" charset="0"/>
                          <a:cs typeface="Times New Roman" panose="02020603050405020304" pitchFamily="18" charset="0"/>
                        </a:rPr>
                        <a:t>Характеристика шума</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r>
              <a:tr h="531830">
                <a:tc rowSpan="2">
                  <a:txBody>
                    <a:bodyPr/>
                    <a:lstStyle/>
                    <a:p>
                      <a:pPr algn="l">
                        <a:lnSpc>
                          <a:spcPct val="100000"/>
                        </a:lnSpc>
                        <a:spcAft>
                          <a:spcPts val="0"/>
                        </a:spcAft>
                      </a:pPr>
                      <a:r>
                        <a:rPr lang="ru-RU" sz="1400" dirty="0">
                          <a:effectLst/>
                          <a:latin typeface="Times New Roman" panose="02020603050405020304" pitchFamily="18" charset="0"/>
                          <a:cs typeface="Times New Roman" panose="02020603050405020304" pitchFamily="18" charset="0"/>
                        </a:rPr>
                        <a:t>По характеру спектра шума</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marL="342900" lvl="0" indent="-342900" algn="just">
                        <a:lnSpc>
                          <a:spcPct val="100000"/>
                        </a:lnSpc>
                        <a:spcAft>
                          <a:spcPts val="0"/>
                        </a:spcAft>
                        <a:buSzPts val="1000"/>
                        <a:buFont typeface="Symbol"/>
                        <a:buChar char=""/>
                        <a:tabLst>
                          <a:tab pos="-86360" algn="l"/>
                        </a:tabLst>
                      </a:pPr>
                      <a:r>
                        <a:rPr lang="ru-RU" sz="1400">
                          <a:effectLst/>
                          <a:latin typeface="Times New Roman" panose="02020603050405020304" pitchFamily="18" charset="0"/>
                          <a:cs typeface="Times New Roman" panose="02020603050405020304" pitchFamily="18" charset="0"/>
                        </a:rPr>
                        <a:t>широкополосные</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a:effectLst/>
                          <a:latin typeface="Times New Roman" panose="02020603050405020304" pitchFamily="18" charset="0"/>
                          <a:cs typeface="Times New Roman" panose="02020603050405020304" pitchFamily="18" charset="0"/>
                        </a:rPr>
                        <a:t>Непрерывный спектр шириной более одной октавы</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r>
              <a:tr h="636569">
                <a:tc vMerge="1">
                  <a:txBody>
                    <a:bodyPr/>
                    <a:lstStyle/>
                    <a:p>
                      <a:endParaRPr lang="ru-RU"/>
                    </a:p>
                  </a:txBody>
                  <a:tcPr/>
                </a:tc>
                <a:tc>
                  <a:txBody>
                    <a:bodyPr/>
                    <a:lstStyle/>
                    <a:p>
                      <a:pPr marL="342900" lvl="0" indent="-342900" algn="just">
                        <a:lnSpc>
                          <a:spcPct val="100000"/>
                        </a:lnSpc>
                        <a:spcAft>
                          <a:spcPts val="0"/>
                        </a:spcAft>
                        <a:buSzPts val="1000"/>
                        <a:buFont typeface="Symbol"/>
                        <a:buChar char=""/>
                        <a:tabLst>
                          <a:tab pos="-86360" algn="l"/>
                        </a:tabLst>
                      </a:pPr>
                      <a:r>
                        <a:rPr lang="ru-RU" sz="1400" dirty="0">
                          <a:effectLst/>
                          <a:latin typeface="Times New Roman" panose="02020603050405020304" pitchFamily="18" charset="0"/>
                          <a:cs typeface="Times New Roman" panose="02020603050405020304" pitchFamily="18" charset="0"/>
                        </a:rPr>
                        <a:t>тональные</a:t>
                      </a:r>
                    </a:p>
                    <a:p>
                      <a:pPr algn="just">
                        <a:lnSpc>
                          <a:spcPct val="100000"/>
                        </a:lnSpc>
                        <a:spcAft>
                          <a:spcPts val="0"/>
                        </a:spcAft>
                        <a:tabLst>
                          <a:tab pos="-86360" algn="l"/>
                        </a:tabLst>
                      </a:pPr>
                      <a:r>
                        <a:rPr lang="ru-RU" sz="1400" dirty="0">
                          <a:effectLst/>
                          <a:latin typeface="Times New Roman" panose="02020603050405020304" pitchFamily="18" charset="0"/>
                          <a:cs typeface="Times New Roman" panose="02020603050405020304" pitchFamily="18" charset="0"/>
                        </a:rPr>
                        <a:t> </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a:effectLst/>
                          <a:latin typeface="Times New Roman" panose="02020603050405020304" pitchFamily="18" charset="0"/>
                          <a:cs typeface="Times New Roman" panose="02020603050405020304" pitchFamily="18" charset="0"/>
                        </a:rPr>
                        <a:t>В спектре которого имеются явно выраженные дискретные тона</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r>
              <a:tr h="636569">
                <a:tc rowSpan="2">
                  <a:txBody>
                    <a:bodyPr/>
                    <a:lstStyle/>
                    <a:p>
                      <a:pPr algn="l">
                        <a:lnSpc>
                          <a:spcPct val="100000"/>
                        </a:lnSpc>
                        <a:spcAft>
                          <a:spcPts val="0"/>
                        </a:spcAft>
                      </a:pPr>
                      <a:r>
                        <a:rPr lang="ru-RU" sz="1400" dirty="0">
                          <a:effectLst/>
                          <a:latin typeface="Times New Roman" panose="02020603050405020304" pitchFamily="18" charset="0"/>
                          <a:cs typeface="Times New Roman" panose="02020603050405020304" pitchFamily="18" charset="0"/>
                        </a:rPr>
                        <a:t>По временным характеристикам</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marL="342900" lvl="0" indent="-342900" algn="just">
                        <a:lnSpc>
                          <a:spcPct val="100000"/>
                        </a:lnSpc>
                        <a:spcAft>
                          <a:spcPts val="0"/>
                        </a:spcAft>
                        <a:buSzPts val="1000"/>
                        <a:buFont typeface="Symbol"/>
                        <a:buChar char=""/>
                        <a:tabLst>
                          <a:tab pos="-86360" algn="l"/>
                        </a:tabLst>
                      </a:pPr>
                      <a:r>
                        <a:rPr lang="ru-RU" sz="1400" dirty="0">
                          <a:effectLst/>
                          <a:latin typeface="Times New Roman" panose="02020603050405020304" pitchFamily="18" charset="0"/>
                          <a:cs typeface="Times New Roman" panose="02020603050405020304" pitchFamily="18" charset="0"/>
                        </a:rPr>
                        <a:t>постоянные</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a:effectLst/>
                          <a:latin typeface="Times New Roman" panose="02020603050405020304" pitchFamily="18" charset="0"/>
                          <a:cs typeface="Times New Roman" panose="02020603050405020304" pitchFamily="18" charset="0"/>
                        </a:rPr>
                        <a:t>Уровень звука за 8 часовой рабочий день изменяется не более чем на 5 дБ(А)</a:t>
                      </a:r>
                      <a:endParaRPr lang="ru-RU" sz="1400">
                        <a:effectLst/>
                        <a:latin typeface="Times New Roman" panose="02020603050405020304" pitchFamily="18" charset="0"/>
                        <a:ea typeface="Calibri"/>
                        <a:cs typeface="Times New Roman" panose="02020603050405020304" pitchFamily="18" charset="0"/>
                      </a:endParaRPr>
                    </a:p>
                  </a:txBody>
                  <a:tcPr marL="2598" marR="2598" marT="2598" marB="2598" anchor="ctr"/>
                </a:tc>
              </a:tr>
              <a:tr h="3045577">
                <a:tc vMerge="1">
                  <a:txBody>
                    <a:bodyPr/>
                    <a:lstStyle/>
                    <a:p>
                      <a:endParaRPr lang="ru-RU"/>
                    </a:p>
                  </a:txBody>
                  <a:tcPr/>
                </a:tc>
                <a:tc>
                  <a:txBody>
                    <a:bodyPr/>
                    <a:lstStyle/>
                    <a:p>
                      <a:pPr marL="342900" lvl="0" indent="-342900" algn="just">
                        <a:lnSpc>
                          <a:spcPct val="100000"/>
                        </a:lnSpc>
                        <a:spcAft>
                          <a:spcPts val="0"/>
                        </a:spcAft>
                        <a:buSzPts val="1000"/>
                        <a:buFont typeface="Symbol"/>
                        <a:buChar char=""/>
                        <a:tabLst>
                          <a:tab pos="-86360" algn="l"/>
                        </a:tabLst>
                      </a:pPr>
                      <a:r>
                        <a:rPr lang="ru-RU" sz="1400" dirty="0">
                          <a:effectLst/>
                          <a:latin typeface="Times New Roman" panose="02020603050405020304" pitchFamily="18" charset="0"/>
                          <a:cs typeface="Times New Roman" panose="02020603050405020304" pitchFamily="18" charset="0"/>
                        </a:rPr>
                        <a:t>непостоянные:</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p>
                    <a:p>
                      <a:pPr marL="342900" lvl="0" indent="-342900" algn="just">
                        <a:lnSpc>
                          <a:spcPct val="100000"/>
                        </a:lnSpc>
                        <a:spcAft>
                          <a:spcPts val="0"/>
                        </a:spcAft>
                        <a:buSzPts val="1000"/>
                        <a:buFont typeface="Wingdings"/>
                        <a:buChar char=""/>
                        <a:tabLst>
                          <a:tab pos="-86360" algn="l"/>
                        </a:tabLst>
                      </a:pPr>
                      <a:r>
                        <a:rPr lang="ru-RU" sz="1400" dirty="0">
                          <a:effectLst/>
                          <a:latin typeface="Times New Roman" panose="02020603050405020304" pitchFamily="18" charset="0"/>
                          <a:cs typeface="Times New Roman" panose="02020603050405020304" pitchFamily="18" charset="0"/>
                        </a:rPr>
                        <a:t>колеблющиеся во времени</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p>
                    <a:p>
                      <a:pPr marL="342900" lvl="0" indent="-342900" algn="just">
                        <a:lnSpc>
                          <a:spcPct val="100000"/>
                        </a:lnSpc>
                        <a:spcAft>
                          <a:spcPts val="0"/>
                        </a:spcAft>
                        <a:buSzPts val="1000"/>
                        <a:buFont typeface="Wingdings"/>
                        <a:buChar char=""/>
                        <a:tabLst>
                          <a:tab pos="-86360" algn="l"/>
                        </a:tabLst>
                      </a:pPr>
                      <a:r>
                        <a:rPr lang="ru-RU" sz="1400" dirty="0">
                          <a:effectLst/>
                          <a:latin typeface="Times New Roman" panose="02020603050405020304" pitchFamily="18" charset="0"/>
                          <a:cs typeface="Times New Roman" panose="02020603050405020304" pitchFamily="18" charset="0"/>
                        </a:rPr>
                        <a:t>прерывистые</a:t>
                      </a:r>
                    </a:p>
                    <a:p>
                      <a:pPr algn="just">
                        <a:lnSpc>
                          <a:spcPct val="100000"/>
                        </a:lnSpc>
                        <a:spcAft>
                          <a:spcPts val="0"/>
                        </a:spcAft>
                        <a:tabLst>
                          <a:tab pos="-86360" algn="l"/>
                        </a:tabLst>
                      </a:pPr>
                      <a:r>
                        <a:rPr lang="ru-RU" sz="1400" dirty="0">
                          <a:effectLst/>
                          <a:latin typeface="Times New Roman" panose="02020603050405020304" pitchFamily="18" charset="0"/>
                          <a:cs typeface="Times New Roman" panose="02020603050405020304" pitchFamily="18" charset="0"/>
                        </a:rPr>
                        <a:t> </a:t>
                      </a:r>
                    </a:p>
                    <a:p>
                      <a:pPr algn="just">
                        <a:lnSpc>
                          <a:spcPct val="100000"/>
                        </a:lnSpc>
                        <a:spcAft>
                          <a:spcPts val="0"/>
                        </a:spcAft>
                        <a:tabLst>
                          <a:tab pos="-86360" algn="l"/>
                        </a:tabLst>
                      </a:pPr>
                      <a:r>
                        <a:rPr lang="ru-RU" sz="1400" dirty="0">
                          <a:effectLst/>
                          <a:latin typeface="Times New Roman" panose="02020603050405020304" pitchFamily="18" charset="0"/>
                          <a:cs typeface="Times New Roman" panose="02020603050405020304" pitchFamily="18" charset="0"/>
                        </a:rPr>
                        <a:t>  </a:t>
                      </a:r>
                    </a:p>
                    <a:p>
                      <a:pPr algn="just">
                        <a:lnSpc>
                          <a:spcPct val="100000"/>
                        </a:lnSpc>
                        <a:spcAft>
                          <a:spcPts val="0"/>
                        </a:spcAft>
                        <a:tabLst>
                          <a:tab pos="-86360" algn="l"/>
                        </a:tabLst>
                      </a:pPr>
                      <a:r>
                        <a:rPr lang="ru-RU" sz="1400" dirty="0">
                          <a:effectLst/>
                          <a:latin typeface="Times New Roman" panose="02020603050405020304" pitchFamily="18" charset="0"/>
                          <a:cs typeface="Times New Roman" panose="02020603050405020304" pitchFamily="18" charset="0"/>
                        </a:rPr>
                        <a:t> </a:t>
                      </a:r>
                    </a:p>
                    <a:p>
                      <a:pPr marL="342900" lvl="0" indent="-342900" algn="just">
                        <a:lnSpc>
                          <a:spcPct val="100000"/>
                        </a:lnSpc>
                        <a:spcAft>
                          <a:spcPts val="0"/>
                        </a:spcAft>
                        <a:buSzPts val="1000"/>
                        <a:buFont typeface="Wingdings"/>
                        <a:buChar char=""/>
                        <a:tabLst>
                          <a:tab pos="-86360" algn="l"/>
                        </a:tabLst>
                      </a:pPr>
                      <a:r>
                        <a:rPr lang="ru-RU" sz="1400" dirty="0">
                          <a:effectLst/>
                          <a:latin typeface="Times New Roman" panose="02020603050405020304" pitchFamily="18" charset="0"/>
                          <a:cs typeface="Times New Roman" panose="02020603050405020304" pitchFamily="18" charset="0"/>
                        </a:rPr>
                        <a:t>импульсные</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c>
                  <a:txBody>
                    <a:bodyPr/>
                    <a:lstStyle/>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Уровень звука за 8 часовой рабочий день изменяется  более чем на 5 дБ(А)</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endParaRPr lang="ru-RU" sz="1400" dirty="0" smtClean="0">
                        <a:effectLst/>
                        <a:latin typeface="Times New Roman" panose="02020603050405020304" pitchFamily="18" charset="0"/>
                        <a:cs typeface="Times New Roman" panose="02020603050405020304" pitchFamily="18" charset="0"/>
                      </a:endParaRPr>
                    </a:p>
                    <a:p>
                      <a:pPr algn="just">
                        <a:lnSpc>
                          <a:spcPct val="100000"/>
                        </a:lnSpc>
                        <a:spcAft>
                          <a:spcPts val="0"/>
                        </a:spcAft>
                      </a:pPr>
                      <a:r>
                        <a:rPr lang="ru-RU" sz="1400" dirty="0" smtClean="0">
                          <a:effectLst/>
                          <a:latin typeface="Times New Roman" panose="02020603050405020304" pitchFamily="18" charset="0"/>
                          <a:cs typeface="Times New Roman" panose="02020603050405020304" pitchFamily="18" charset="0"/>
                        </a:rPr>
                        <a:t>Уровень </a:t>
                      </a:r>
                      <a:r>
                        <a:rPr lang="ru-RU" sz="1400" dirty="0">
                          <a:effectLst/>
                          <a:latin typeface="Times New Roman" panose="02020603050405020304" pitchFamily="18" charset="0"/>
                          <a:cs typeface="Times New Roman" panose="02020603050405020304" pitchFamily="18" charset="0"/>
                        </a:rPr>
                        <a:t>звука непрерывно изменяется во времени</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endParaRPr lang="ru-RU" sz="1400" dirty="0" smtClean="0">
                        <a:effectLst/>
                        <a:latin typeface="Times New Roman" panose="02020603050405020304" pitchFamily="18" charset="0"/>
                        <a:cs typeface="Times New Roman" panose="02020603050405020304" pitchFamily="18" charset="0"/>
                      </a:endParaRPr>
                    </a:p>
                    <a:p>
                      <a:pPr algn="just">
                        <a:lnSpc>
                          <a:spcPct val="100000"/>
                        </a:lnSpc>
                        <a:spcAft>
                          <a:spcPts val="0"/>
                        </a:spcAft>
                      </a:pPr>
                      <a:endParaRPr lang="ru-RU" sz="1400" dirty="0">
                        <a:effectLst/>
                        <a:latin typeface="Times New Roman" panose="02020603050405020304" pitchFamily="18" charset="0"/>
                        <a:cs typeface="Times New Roman" panose="02020603050405020304" pitchFamily="18" charset="0"/>
                      </a:endParaRP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Уровень звука изменяется ступенчато не более чем на 5 дБ(А), длительность интервала 1с и более</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 </a:t>
                      </a:r>
                    </a:p>
                    <a:p>
                      <a:pPr algn="just">
                        <a:lnSpc>
                          <a:spcPct val="100000"/>
                        </a:lnSpc>
                        <a:spcAft>
                          <a:spcPts val="0"/>
                        </a:spcAft>
                      </a:pPr>
                      <a:r>
                        <a:rPr lang="ru-RU" sz="1400" dirty="0">
                          <a:effectLst/>
                          <a:latin typeface="Times New Roman" panose="02020603050405020304" pitchFamily="18" charset="0"/>
                          <a:cs typeface="Times New Roman" panose="02020603050405020304" pitchFamily="18" charset="0"/>
                        </a:rPr>
                        <a:t>Состоят из одного или нескольких звуковых сигналов, длительность интервала меньше 1с </a:t>
                      </a:r>
                      <a:endParaRPr lang="ru-RU" sz="1400" dirty="0">
                        <a:effectLst/>
                        <a:latin typeface="Times New Roman" panose="02020603050405020304" pitchFamily="18" charset="0"/>
                        <a:ea typeface="Calibri"/>
                        <a:cs typeface="Times New Roman" panose="02020603050405020304" pitchFamily="18" charset="0"/>
                      </a:endParaRPr>
                    </a:p>
                  </a:txBody>
                  <a:tcPr marL="2598" marR="2598" marT="2598" marB="2598" anchor="ctr"/>
                </a:tc>
              </a:tr>
            </a:tbl>
          </a:graphicData>
        </a:graphic>
      </p:graphicFrame>
    </p:spTree>
    <p:extLst>
      <p:ext uri="{BB962C8B-B14F-4D97-AF65-F5344CB8AC3E}">
        <p14:creationId xmlns:p14="http://schemas.microsoft.com/office/powerpoint/2010/main" val="1628460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11769" y="121196"/>
            <a:ext cx="8928992" cy="3139321"/>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Calibri"/>
                <a:cs typeface="Times New Roman"/>
              </a:rPr>
              <a:t>4. Восприятие шума  человеком</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Восприятие звука человеческим ухом представляет собой сложный процесс.  Чувствительность уха заметно увеличивается при частотах от 20 до 1000 Гц. Наибольшей чувствительностью человеческое ухо обладает в диапазоне частот от 1000 Гц до 4000 Гц, где она практически постоянна. После частоты 4000 Гц чувствительность уха снова уменьшается. Чтобы услышать низкий тон с частотой 50 Гц, требуется звуковое давление, в 100 раз превышающее звуковое давление, соответствующее тону с частотой 1000 Гц.</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Человек воспринимает звуковое давление и оценивает громкость звука. Единица измерения уровня громкости звука - </a:t>
            </a:r>
            <a:r>
              <a:rPr lang="ru-RU" b="1" dirty="0" smtClean="0">
                <a:solidFill>
                  <a:schemeClr val="bg1"/>
                </a:solidFill>
                <a:effectLst/>
                <a:latin typeface="Times New Roman"/>
                <a:ea typeface="Calibri"/>
                <a:cs typeface="Times New Roman"/>
              </a:rPr>
              <a:t>фон</a:t>
            </a:r>
            <a:r>
              <a:rPr lang="ru-RU" dirty="0" smtClean="0">
                <a:solidFill>
                  <a:schemeClr val="bg1"/>
                </a:solidFill>
                <a:effectLst/>
                <a:latin typeface="Times New Roman"/>
                <a:ea typeface="Calibri"/>
                <a:cs typeface="Times New Roman"/>
              </a:rPr>
              <a:t> - </a:t>
            </a:r>
            <a:r>
              <a:rPr lang="ru-RU" i="1" dirty="0" smtClean="0">
                <a:solidFill>
                  <a:schemeClr val="bg1"/>
                </a:solidFill>
                <a:effectLst/>
                <a:latin typeface="Times New Roman"/>
                <a:ea typeface="Calibri"/>
                <a:cs typeface="Times New Roman"/>
              </a:rPr>
              <a:t>это уровень громкости звука, для которого уровень звукового давления </a:t>
            </a:r>
            <a:r>
              <a:rPr lang="ru-RU" i="1" dirty="0" err="1" smtClean="0">
                <a:solidFill>
                  <a:schemeClr val="bg1"/>
                </a:solidFill>
                <a:effectLst/>
                <a:latin typeface="Times New Roman"/>
                <a:ea typeface="Calibri"/>
                <a:cs typeface="Times New Roman"/>
              </a:rPr>
              <a:t>равногромкого</a:t>
            </a:r>
            <a:r>
              <a:rPr lang="ru-RU" i="1" dirty="0" smtClean="0">
                <a:solidFill>
                  <a:schemeClr val="bg1"/>
                </a:solidFill>
                <a:effectLst/>
                <a:latin typeface="Times New Roman"/>
                <a:ea typeface="Calibri"/>
                <a:cs typeface="Times New Roman"/>
              </a:rPr>
              <a:t> с ним звука частотой 1000 Гц равен 1 дБ</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865" y="3260515"/>
            <a:ext cx="4876800" cy="2454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1335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72699"/>
            <a:ext cx="5400600" cy="5573129"/>
          </a:xfrm>
          <a:prstGeom prst="rect">
            <a:avLst/>
          </a:prstGeom>
        </p:spPr>
        <p:txBody>
          <a:bodyPr wrap="square">
            <a:spAutoFit/>
          </a:bodyPr>
          <a:lstStyle/>
          <a:p>
            <a:pPr>
              <a:lnSpc>
                <a:spcPct val="150000"/>
              </a:lnSpc>
              <a:spcAft>
                <a:spcPts val="0"/>
              </a:spcAft>
            </a:pPr>
            <a:r>
              <a:rPr lang="ru-RU" sz="2400" b="1" dirty="0" smtClean="0">
                <a:solidFill>
                  <a:schemeClr val="bg1"/>
                </a:solidFill>
                <a:effectLst/>
                <a:latin typeface="Times New Roman"/>
                <a:ea typeface="Calibri"/>
                <a:cs typeface="Times New Roman"/>
              </a:rPr>
              <a:t>План:</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1. Общие сведения о шуме.</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2. Характеристики и виды производственных шумов</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3. Источники производственного </a:t>
            </a:r>
          </a:p>
          <a:p>
            <a:pPr>
              <a:lnSpc>
                <a:spcPct val="150000"/>
              </a:lnSpc>
              <a:spcAft>
                <a:spcPts val="0"/>
              </a:spcAft>
            </a:pPr>
            <a:r>
              <a:rPr lang="ru-RU" sz="2400" b="1" dirty="0" smtClean="0">
                <a:solidFill>
                  <a:schemeClr val="bg1"/>
                </a:solidFill>
                <a:effectLst/>
                <a:latin typeface="Times New Roman"/>
                <a:ea typeface="Calibri"/>
                <a:cs typeface="Times New Roman"/>
              </a:rPr>
              <a:t>шума и их характеристики</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4. Восприятие шума  человеком</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5. </a:t>
            </a:r>
            <a:r>
              <a:rPr lang="ru-RU" sz="2400" b="1" dirty="0" err="1" smtClean="0">
                <a:solidFill>
                  <a:schemeClr val="bg1"/>
                </a:solidFill>
                <a:effectLst/>
                <a:latin typeface="Times New Roman"/>
                <a:ea typeface="Calibri"/>
                <a:cs typeface="Times New Roman"/>
              </a:rPr>
              <a:t>Виброакустические</a:t>
            </a:r>
            <a:r>
              <a:rPr lang="ru-RU" sz="2400" b="1" dirty="0" smtClean="0">
                <a:solidFill>
                  <a:schemeClr val="bg1"/>
                </a:solidFill>
                <a:effectLst/>
                <a:latin typeface="Times New Roman"/>
                <a:ea typeface="Calibri"/>
                <a:cs typeface="Times New Roman"/>
              </a:rPr>
              <a:t> колебания</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6. Инфразвук</a:t>
            </a:r>
            <a:endParaRPr lang="ru-RU" sz="2400" dirty="0" smtClean="0">
              <a:solidFill>
                <a:schemeClr val="bg1"/>
              </a:solidFill>
              <a:effectLst/>
              <a:latin typeface="Calibri"/>
              <a:ea typeface="Calibri"/>
              <a:cs typeface="Times New Roman"/>
            </a:endParaRPr>
          </a:p>
          <a:p>
            <a:pPr>
              <a:lnSpc>
                <a:spcPct val="150000"/>
              </a:lnSpc>
              <a:spcAft>
                <a:spcPts val="0"/>
              </a:spcAft>
            </a:pPr>
            <a:r>
              <a:rPr lang="ru-RU" sz="2400" b="1" dirty="0" smtClean="0">
                <a:solidFill>
                  <a:schemeClr val="bg1"/>
                </a:solidFill>
                <a:effectLst/>
                <a:latin typeface="Times New Roman"/>
                <a:ea typeface="Calibri"/>
                <a:cs typeface="Times New Roman"/>
              </a:rPr>
              <a:t>7. Ультразвук</a:t>
            </a:r>
            <a:endParaRPr lang="ru-RU" sz="2400" dirty="0">
              <a:solidFill>
                <a:schemeClr val="bg1"/>
              </a:solidFill>
              <a:effectLst/>
              <a:latin typeface="Calibri"/>
              <a:ea typeface="Calibri"/>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96732"/>
            <a:ext cx="4199337" cy="532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6920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139321"/>
          </a:xfrm>
          <a:prstGeom prst="rect">
            <a:avLst/>
          </a:prstGeom>
        </p:spPr>
        <p:txBody>
          <a:bodyPr wrap="square">
            <a:spAutoFit/>
          </a:bodyPr>
          <a:lstStyle/>
          <a:p>
            <a:pPr lvl="0" indent="450215" algn="just"/>
            <a:r>
              <a:rPr lang="ru-RU" dirty="0">
                <a:solidFill>
                  <a:srgbClr val="3F3F3F"/>
                </a:solidFill>
                <a:latin typeface="Times New Roman"/>
                <a:ea typeface="Calibri"/>
                <a:cs typeface="Times New Roman"/>
              </a:rPr>
              <a:t>Чтобы оценить уровень громкости шума со сложным  спектром одним числом, используется  стандартная частотная характеристика А, приближающаяся к частотной характеристике чувствительности человеческого уха. При этом для коррекции уровней звукового давления (приведения в соответствие  с уровнями громкости)  в каждой октавной полосе частот используются поправка по шкале А.  </a:t>
            </a:r>
            <a:endParaRPr lang="ru-RU" dirty="0" smtClean="0">
              <a:solidFill>
                <a:srgbClr val="3F3F3F"/>
              </a:solidFill>
              <a:latin typeface="Times New Roman"/>
              <a:ea typeface="Calibri"/>
              <a:cs typeface="Times New Roman"/>
            </a:endParaRPr>
          </a:p>
          <a:p>
            <a:pPr lvl="0" indent="450215" algn="just"/>
            <a:r>
              <a:rPr lang="ru-RU" dirty="0" smtClean="0">
                <a:solidFill>
                  <a:srgbClr val="3F3F3F"/>
                </a:solidFill>
                <a:latin typeface="Times New Roman"/>
                <a:ea typeface="Calibri"/>
                <a:cs typeface="Times New Roman"/>
              </a:rPr>
              <a:t>Необходимость </a:t>
            </a:r>
            <a:r>
              <a:rPr lang="ru-RU" dirty="0">
                <a:solidFill>
                  <a:srgbClr val="3F3F3F"/>
                </a:solidFill>
                <a:latin typeface="Times New Roman"/>
                <a:ea typeface="Calibri"/>
                <a:cs typeface="Times New Roman"/>
              </a:rPr>
              <a:t>введения поправок по шкале А обусловлена несоответствием уровней громкости, воспринимаемых человеческим ухом, уровням звуковых давлений на частотах, отличных от восприятия на стандартной частоте 1000 Гц. Согласно частотной характеристики А человек воспринимает чистый тон 100 Гц с уровнем звукового давления 29 дБ, как если бы он воспринимал уровень звукового давления 10 дБ чистого тона 1000 Гц.  </a:t>
            </a:r>
            <a:endParaRPr lang="ru-RU" sz="1400" dirty="0">
              <a:solidFill>
                <a:srgbClr val="3F3F3F"/>
              </a:solidFill>
              <a:latin typeface="Calibri"/>
              <a:ea typeface="Calibri"/>
              <a:cs typeface="Times New Roman"/>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843599"/>
            <a:ext cx="576064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87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1196"/>
            <a:ext cx="8064896"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75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3463" y="82689"/>
            <a:ext cx="8928992" cy="5632311"/>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Корректированный по шкале А уровень шума  </a:t>
            </a:r>
            <a:r>
              <a:rPr lang="ru-RU" i="1" dirty="0" smtClean="0">
                <a:solidFill>
                  <a:schemeClr val="bg1"/>
                </a:solidFill>
                <a:effectLst/>
                <a:latin typeface="Times New Roman"/>
                <a:ea typeface="Calibri"/>
                <a:cs typeface="Times New Roman"/>
              </a:rPr>
              <a:t>L</a:t>
            </a:r>
            <a:r>
              <a:rPr lang="ru-RU" baseline="-25000"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 </a:t>
            </a:r>
            <a:r>
              <a:rPr lang="ru-RU" i="1" dirty="0" err="1" smtClean="0">
                <a:solidFill>
                  <a:schemeClr val="bg1"/>
                </a:solidFill>
                <a:effectLst/>
                <a:latin typeface="Times New Roman"/>
                <a:ea typeface="Calibri"/>
                <a:cs typeface="Times New Roman"/>
              </a:rPr>
              <a:t>L</a:t>
            </a:r>
            <a:r>
              <a:rPr lang="ru-RU" i="1" baseline="-25000" dirty="0" err="1" smtClean="0">
                <a:solidFill>
                  <a:schemeClr val="bg1"/>
                </a:solidFill>
                <a:effectLst/>
                <a:latin typeface="Times New Roman"/>
                <a:ea typeface="Calibri"/>
                <a:cs typeface="Times New Roman"/>
              </a:rPr>
              <a:t>ф</a:t>
            </a:r>
            <a:r>
              <a:rPr lang="ru-RU" baseline="-25000"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называется   </a:t>
            </a:r>
            <a:r>
              <a:rPr lang="ru-RU" b="1" dirty="0" smtClean="0">
                <a:solidFill>
                  <a:schemeClr val="bg1"/>
                </a:solidFill>
                <a:effectLst/>
                <a:latin typeface="Times New Roman"/>
                <a:ea typeface="Calibri"/>
                <a:cs typeface="Times New Roman"/>
              </a:rPr>
              <a:t>акустическим уровнем шума</a:t>
            </a:r>
            <a:r>
              <a:rPr lang="ru-RU" dirty="0" smtClean="0">
                <a:solidFill>
                  <a:schemeClr val="bg1"/>
                </a:solidFill>
                <a:effectLst/>
                <a:latin typeface="Times New Roman"/>
                <a:ea typeface="Calibri"/>
                <a:cs typeface="Times New Roman"/>
              </a:rPr>
              <a:t> с единицей измерения дБ(А) (или </a:t>
            </a:r>
            <a:r>
              <a:rPr lang="ru-RU" dirty="0" err="1" smtClean="0">
                <a:solidFill>
                  <a:schemeClr val="bg1"/>
                </a:solidFill>
                <a:effectLst/>
                <a:latin typeface="Times New Roman"/>
                <a:ea typeface="Calibri"/>
                <a:cs typeface="Times New Roman"/>
              </a:rPr>
              <a:t>дБА</a:t>
            </a:r>
            <a:r>
              <a:rPr lang="ru-RU" dirty="0" smtClean="0">
                <a:solidFill>
                  <a:schemeClr val="bg1"/>
                </a:solidFill>
                <a:effectLst/>
                <a:latin typeface="Times New Roman"/>
                <a:ea typeface="Calibri"/>
                <a:cs typeface="Times New Roman"/>
              </a:rPr>
              <a:t>).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Коррекция по шкале А  используется для оценки шума на рабочих местах  и шумовых характеристик источников шума.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Минимальная интенсивность звуковой волны, вызывающая ощущение звука, называется </a:t>
            </a:r>
            <a:r>
              <a:rPr lang="ru-RU" b="1" dirty="0" smtClean="0">
                <a:solidFill>
                  <a:schemeClr val="bg1"/>
                </a:solidFill>
                <a:effectLst/>
                <a:latin typeface="Times New Roman"/>
                <a:ea typeface="Calibri"/>
                <a:cs typeface="Times New Roman"/>
              </a:rPr>
              <a:t>порогом слышимости</a:t>
            </a:r>
            <a:r>
              <a:rPr lang="ru-RU" dirty="0" smtClean="0">
                <a:solidFill>
                  <a:schemeClr val="bg1"/>
                </a:solidFill>
                <a:effectLst/>
                <a:latin typeface="Times New Roman"/>
                <a:ea typeface="Calibri"/>
                <a:cs typeface="Times New Roman"/>
              </a:rPr>
              <a:t>. Порог слышимости у разных людей различен и зависит от частоты звука. Интенсивность звука, при которой ухо начинает ощущать давление и боль, называется </a:t>
            </a:r>
            <a:r>
              <a:rPr lang="ru-RU" b="1" dirty="0" smtClean="0">
                <a:solidFill>
                  <a:schemeClr val="bg1"/>
                </a:solidFill>
                <a:effectLst/>
                <a:latin typeface="Times New Roman"/>
                <a:ea typeface="Calibri"/>
                <a:cs typeface="Times New Roman"/>
              </a:rPr>
              <a:t>порогом болевого ощущения</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На практике в качестве </a:t>
            </a:r>
            <a:r>
              <a:rPr lang="ru-RU" b="1" dirty="0" smtClean="0">
                <a:solidFill>
                  <a:schemeClr val="bg1"/>
                </a:solidFill>
                <a:effectLst/>
                <a:latin typeface="Times New Roman"/>
                <a:ea typeface="Calibri"/>
                <a:cs typeface="Times New Roman"/>
              </a:rPr>
              <a:t>порога болевого ощущения</a:t>
            </a:r>
            <a:r>
              <a:rPr lang="ru-RU" dirty="0" smtClean="0">
                <a:solidFill>
                  <a:schemeClr val="bg1"/>
                </a:solidFill>
                <a:effectLst/>
                <a:latin typeface="Times New Roman"/>
                <a:ea typeface="Calibri"/>
                <a:cs typeface="Times New Roman"/>
              </a:rPr>
              <a:t> принята интенсивность звука 100 Вт/м2, соответствующая 140 дБ. Для нормального существования, чтобы не ощущать себя изолированным от мира, человеку нужен шум в 10-20 дБ. Это шум листвы, парка или леса. Проявление </a:t>
            </a:r>
            <a:r>
              <a:rPr lang="ru-RU" b="1" dirty="0" smtClean="0">
                <a:solidFill>
                  <a:schemeClr val="bg1"/>
                </a:solidFill>
                <a:effectLst/>
                <a:latin typeface="Times New Roman"/>
                <a:ea typeface="Calibri"/>
                <a:cs typeface="Times New Roman"/>
              </a:rPr>
              <a:t>вредного воздействия шума на организм человека</a:t>
            </a:r>
            <a:r>
              <a:rPr lang="ru-RU" dirty="0" smtClean="0">
                <a:solidFill>
                  <a:schemeClr val="bg1"/>
                </a:solidFill>
                <a:effectLst/>
                <a:latin typeface="Times New Roman"/>
                <a:ea typeface="Calibri"/>
                <a:cs typeface="Times New Roman"/>
              </a:rPr>
              <a:t> весьма разнообразно.</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 Длительное воздействие интенсивного шума </a:t>
            </a:r>
            <a:r>
              <a:rPr lang="ru-RU" dirty="0" smtClean="0">
                <a:solidFill>
                  <a:schemeClr val="bg1"/>
                </a:solidFill>
                <a:effectLst/>
                <a:latin typeface="Times New Roman"/>
                <a:ea typeface="Calibri"/>
                <a:cs typeface="Times New Roman"/>
              </a:rPr>
              <a:t>(выше 80 </a:t>
            </a:r>
            <a:r>
              <a:rPr lang="ru-RU" dirty="0" err="1" smtClean="0">
                <a:solidFill>
                  <a:schemeClr val="bg1"/>
                </a:solidFill>
                <a:effectLst/>
                <a:latin typeface="Times New Roman"/>
                <a:ea typeface="Calibri"/>
                <a:cs typeface="Times New Roman"/>
              </a:rPr>
              <a:t>дБА</a:t>
            </a:r>
            <a:r>
              <a:rPr lang="ru-RU" dirty="0" smtClean="0">
                <a:solidFill>
                  <a:schemeClr val="bg1"/>
                </a:solidFill>
                <a:effectLst/>
                <a:latin typeface="Times New Roman"/>
                <a:ea typeface="Calibri"/>
                <a:cs typeface="Times New Roman"/>
              </a:rPr>
              <a:t>) на слух человека приводит к его частичной или полной потере. В зависимости от длительности и интенсивности воздействия шума происходит большее или меньшее снижение чувствительности органов слуха, выражающееся  временным смещением порога слышимости, которое исчезает после окончания воздействия шума, а при большой длительности и (или) интенсивности шума происходят необратимые </a:t>
            </a:r>
            <a:r>
              <a:rPr lang="ru-RU" b="1" dirty="0" smtClean="0">
                <a:solidFill>
                  <a:schemeClr val="bg1"/>
                </a:solidFill>
                <a:effectLst/>
                <a:latin typeface="Times New Roman"/>
                <a:ea typeface="Calibri"/>
                <a:cs typeface="Times New Roman"/>
              </a:rPr>
              <a:t>потери слуха (тугоухость)</a:t>
            </a:r>
            <a:r>
              <a:rPr lang="ru-RU" dirty="0" smtClean="0">
                <a:solidFill>
                  <a:schemeClr val="bg1"/>
                </a:solidFill>
                <a:effectLst/>
                <a:latin typeface="Times New Roman"/>
                <a:ea typeface="Calibri"/>
                <a:cs typeface="Times New Roman"/>
              </a:rPr>
              <a:t>, характеризуемые постоянным изменением порога слышимости.</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439209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6113"/>
            <a:ext cx="8352928" cy="550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9048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3687" y="59004"/>
            <a:ext cx="8928992" cy="5632311"/>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Различают следующие степени потери слуха:</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270510" algn="l"/>
              </a:tabLst>
            </a:pPr>
            <a:r>
              <a:rPr lang="ru-RU" dirty="0" smtClean="0">
                <a:solidFill>
                  <a:schemeClr val="bg1"/>
                </a:solidFill>
                <a:effectLst/>
                <a:latin typeface="Times New Roman"/>
                <a:ea typeface="Calibri"/>
                <a:cs typeface="Times New Roman"/>
              </a:rPr>
              <a:t>I степень (легкое снижение слуха) – потеря слуха в области речевых частот составляет 10 - 20 дБ, на частоте 4000 Гц  –  20 - 60 дБ;</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270510" algn="l"/>
              </a:tabLst>
            </a:pPr>
            <a:r>
              <a:rPr lang="ru-RU" dirty="0" smtClean="0">
                <a:solidFill>
                  <a:schemeClr val="bg1"/>
                </a:solidFill>
                <a:effectLst/>
                <a:latin typeface="Times New Roman"/>
                <a:ea typeface="Calibri"/>
                <a:cs typeface="Times New Roman"/>
              </a:rPr>
              <a:t>II степень (умеренное снижение слуха) – потеря слуха в области речевых частот составляет 21 - 30 дБ, на частоте 4000 Гц  –  20 - 65 дБ;</a:t>
            </a:r>
            <a:endParaRPr lang="ru-RU" sz="14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270510" algn="l"/>
              </a:tabLst>
            </a:pPr>
            <a:r>
              <a:rPr lang="ru-RU" dirty="0" smtClean="0">
                <a:solidFill>
                  <a:schemeClr val="bg1"/>
                </a:solidFill>
                <a:effectLst/>
                <a:latin typeface="Times New Roman"/>
                <a:ea typeface="Calibri"/>
                <a:cs typeface="Times New Roman"/>
              </a:rPr>
              <a:t>III степень (значительное снижение слуха) – потеря слуха в области речевых частот составляет 31 дБ и более, на частоте 4000 Гц  –  20 - 78 дБ.</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 Действие шума на организм человека не ограничивается воздействием на орган слуха</a:t>
            </a:r>
            <a:r>
              <a:rPr lang="ru-RU" dirty="0" smtClean="0">
                <a:solidFill>
                  <a:schemeClr val="bg1"/>
                </a:solidFill>
                <a:effectLst/>
                <a:latin typeface="Times New Roman"/>
                <a:ea typeface="Calibri"/>
                <a:cs typeface="Times New Roman"/>
              </a:rPr>
              <a:t>. Через волокна слуховых нервов раздражение шумом передается в центральную и вегетативную нервные системы, а через них воздействует на внутренние органы, приводя к значительным изменениям в функциональном состоянии организма, влияет на психическое состояние человека, вызывая чувство беспокойства и раздражения. Человек, подвергающийся воздействию интенсивного (более 80 дБ) шума, затрачивает в среднем на 10 – 20% больше физических и нервно-психических усилий, чтобы сохранить выработку, достигнутую им при уровне звука ниже 70 дБ(А). Установлено повышение на 10 – 15% общей заболеваемости рабочих шумных производств. Воздействие на вегетативную нервную систему проявляется даже при небольших уровнях звука (40 – 70 дБ(А). Из вегетативных реакций наиболее выраженным является нарушение периферического кровообращения за счет сужения капилляров кожного покрова и слизистых оболочек, а также повышения артериального давления (выше 85 </a:t>
            </a:r>
            <a:r>
              <a:rPr lang="ru-RU" dirty="0" err="1" smtClean="0">
                <a:solidFill>
                  <a:schemeClr val="bg1"/>
                </a:solidFill>
                <a:effectLst/>
                <a:latin typeface="Times New Roman"/>
                <a:ea typeface="Calibri"/>
                <a:cs typeface="Times New Roman"/>
              </a:rPr>
              <a:t>дБА</a:t>
            </a:r>
            <a:r>
              <a:rPr lang="ru-RU" dirty="0" smtClean="0">
                <a:solidFill>
                  <a:schemeClr val="bg1"/>
                </a:solidFill>
                <a:effectLst/>
                <a:latin typeface="Times New Roman"/>
                <a:ea typeface="Calibri"/>
                <a:cs typeface="Times New Roman"/>
              </a:rPr>
              <a:t>).</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770886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86" y="481236"/>
            <a:ext cx="8717828"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471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9433" y="2046"/>
            <a:ext cx="8928992" cy="4278094"/>
          </a:xfrm>
          <a:prstGeom prst="rect">
            <a:avLst/>
          </a:prstGeom>
        </p:spPr>
        <p:txBody>
          <a:bodyPr wrap="square">
            <a:spAutoFit/>
          </a:bodyPr>
          <a:lstStyle/>
          <a:p>
            <a:pPr indent="450215" algn="just">
              <a:spcAft>
                <a:spcPts val="0"/>
              </a:spcAft>
            </a:pPr>
            <a:r>
              <a:rPr lang="ru-RU" sz="1600" dirty="0" smtClean="0">
                <a:solidFill>
                  <a:schemeClr val="bg1"/>
                </a:solidFill>
                <a:effectLst/>
                <a:latin typeface="Times New Roman"/>
                <a:ea typeface="Calibri"/>
                <a:cs typeface="Times New Roman"/>
              </a:rPr>
              <a:t>Воздействие шума на центральную нервную систему вызывает увеличение латентного (скрытого) периода зрительной моторной реакции, приводит к нарушению подвижности нервных процессов, изменению электроэнцефалографических показателей, нарушает биоэлектрическую активность головного мозга с проявлением общих функциональных изменений в организме (уже при шуме 50 – 60 </a:t>
            </a:r>
            <a:r>
              <a:rPr lang="ru-RU" sz="1600" dirty="0" err="1" smtClean="0">
                <a:solidFill>
                  <a:schemeClr val="bg1"/>
                </a:solidFill>
                <a:effectLst/>
                <a:latin typeface="Times New Roman"/>
                <a:ea typeface="Calibri"/>
                <a:cs typeface="Times New Roman"/>
              </a:rPr>
              <a:t>дБА</a:t>
            </a:r>
            <a:r>
              <a:rPr lang="ru-RU" sz="1600" dirty="0" smtClean="0">
                <a:solidFill>
                  <a:schemeClr val="bg1"/>
                </a:solidFill>
                <a:effectLst/>
                <a:latin typeface="Times New Roman"/>
                <a:ea typeface="Calibri"/>
                <a:cs typeface="Times New Roman"/>
              </a:rPr>
              <a:t>), существенно изменяет биопотенциалы мозга, их динамику, вызывает биохимические изменения в структурах головного мозга.</a:t>
            </a:r>
            <a:endParaRPr lang="ru-RU" sz="1600" dirty="0" smtClean="0">
              <a:solidFill>
                <a:schemeClr val="bg1"/>
              </a:solidFill>
              <a:effectLst/>
              <a:latin typeface="Calibri"/>
              <a:ea typeface="Calibri"/>
              <a:cs typeface="Times New Roman"/>
            </a:endParaRPr>
          </a:p>
          <a:p>
            <a:pPr indent="450215" algn="just">
              <a:spcAft>
                <a:spcPts val="0"/>
              </a:spcAft>
            </a:pPr>
            <a:r>
              <a:rPr lang="ru-RU" sz="1600" i="1" dirty="0" smtClean="0">
                <a:solidFill>
                  <a:schemeClr val="bg1"/>
                </a:solidFill>
                <a:effectLst/>
                <a:latin typeface="Times New Roman"/>
                <a:ea typeface="Calibri"/>
                <a:cs typeface="Times New Roman"/>
              </a:rPr>
              <a:t>При импульсных и нерегулярных шумах</a:t>
            </a:r>
            <a:r>
              <a:rPr lang="ru-RU" sz="1600" dirty="0" smtClean="0">
                <a:solidFill>
                  <a:schemeClr val="bg1"/>
                </a:solidFill>
                <a:effectLst/>
                <a:latin typeface="Times New Roman"/>
                <a:ea typeface="Calibri"/>
                <a:cs typeface="Times New Roman"/>
              </a:rPr>
              <a:t> степень воздействия шума повышается. </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Изменения в функциональном состоянии центральной и вегетативной нервных систем наступают гораздо раньше и при меньших уровнях шума, чем снижение слуховой чувствительности. </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В настоящее время "шумовая болезнь" характеризуется комплексом симптомов:</a:t>
            </a:r>
            <a:endParaRPr lang="ru-RU" sz="16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ru-RU" sz="1600" dirty="0" smtClean="0">
                <a:solidFill>
                  <a:schemeClr val="bg1"/>
                </a:solidFill>
                <a:effectLst/>
                <a:latin typeface="Times New Roman"/>
                <a:ea typeface="Calibri"/>
                <a:cs typeface="Times New Roman"/>
              </a:rPr>
              <a:t>снижение слуховой чувствительности;</a:t>
            </a:r>
            <a:endParaRPr lang="ru-RU" sz="1600" dirty="0" smtClean="0">
              <a:solidFill>
                <a:schemeClr val="bg1"/>
              </a:solidFill>
              <a:effectLst/>
              <a:latin typeface="Calibri"/>
              <a:ea typeface="Calibri"/>
              <a:cs typeface="Times New Roman"/>
            </a:endParaRPr>
          </a:p>
          <a:p>
            <a:pPr lvl="0" algn="just">
              <a:spcAft>
                <a:spcPts val="0"/>
              </a:spcAft>
              <a:buSzPts val="1000"/>
              <a:tabLst>
                <a:tab pos="457200" algn="l"/>
              </a:tabLst>
            </a:pPr>
            <a:r>
              <a:rPr lang="ru-RU" sz="1600" dirty="0" smtClean="0">
                <a:solidFill>
                  <a:schemeClr val="bg1"/>
                </a:solidFill>
                <a:effectLst/>
                <a:latin typeface="Times New Roman"/>
                <a:ea typeface="Calibri"/>
                <a:cs typeface="Times New Roman"/>
              </a:rPr>
              <a:t>изменение функции пищеварения, </a:t>
            </a:r>
          </a:p>
          <a:p>
            <a:pPr marL="342900" lvl="0" indent="-342900" algn="just">
              <a:spcAft>
                <a:spcPts val="0"/>
              </a:spcAft>
              <a:buSzPts val="1000"/>
              <a:buFont typeface="Symbol"/>
              <a:buChar char=""/>
              <a:tabLst>
                <a:tab pos="457200" algn="l"/>
              </a:tabLst>
            </a:pPr>
            <a:r>
              <a:rPr lang="ru-RU" sz="1600" dirty="0" smtClean="0">
                <a:solidFill>
                  <a:schemeClr val="bg1"/>
                </a:solidFill>
                <a:effectLst/>
                <a:latin typeface="Times New Roman"/>
                <a:ea typeface="Calibri"/>
                <a:cs typeface="Times New Roman"/>
              </a:rPr>
              <a:t>выражающейся в понижении </a:t>
            </a:r>
          </a:p>
          <a:p>
            <a:pPr lvl="0" algn="just">
              <a:spcAft>
                <a:spcPts val="0"/>
              </a:spcAft>
              <a:buSzPts val="1000"/>
              <a:tabLst>
                <a:tab pos="457200" algn="l"/>
              </a:tabLst>
            </a:pPr>
            <a:r>
              <a:rPr lang="ru-RU" sz="1600" dirty="0" smtClean="0">
                <a:solidFill>
                  <a:schemeClr val="bg1"/>
                </a:solidFill>
                <a:effectLst/>
                <a:latin typeface="Times New Roman"/>
                <a:ea typeface="Calibri"/>
                <a:cs typeface="Times New Roman"/>
              </a:rPr>
              <a:t>кислотности;</a:t>
            </a:r>
            <a:endParaRPr lang="ru-RU" sz="16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ru-RU" sz="1600" dirty="0" smtClean="0">
                <a:solidFill>
                  <a:schemeClr val="bg1"/>
                </a:solidFill>
                <a:effectLst/>
                <a:latin typeface="Times New Roman"/>
                <a:ea typeface="Calibri"/>
                <a:cs typeface="Times New Roman"/>
              </a:rPr>
              <a:t>сердечно-сосудистая недостаточность;</a:t>
            </a:r>
            <a:endParaRPr lang="ru-RU" sz="1600" dirty="0" smtClean="0">
              <a:solidFill>
                <a:schemeClr val="bg1"/>
              </a:solidFill>
              <a:effectLst/>
              <a:latin typeface="Calibri"/>
              <a:ea typeface="Calibri"/>
              <a:cs typeface="Times New Roman"/>
            </a:endParaRPr>
          </a:p>
          <a:p>
            <a:pPr marL="342900" lvl="0" indent="-342900" algn="just">
              <a:spcAft>
                <a:spcPts val="0"/>
              </a:spcAft>
              <a:buSzPts val="1000"/>
              <a:buFont typeface="Symbol"/>
              <a:buChar char=""/>
              <a:tabLst>
                <a:tab pos="457200" algn="l"/>
              </a:tabLst>
            </a:pPr>
            <a:r>
              <a:rPr lang="ru-RU" sz="1600" dirty="0" smtClean="0">
                <a:solidFill>
                  <a:schemeClr val="bg1"/>
                </a:solidFill>
                <a:effectLst/>
                <a:latin typeface="Times New Roman"/>
                <a:ea typeface="Calibri"/>
                <a:cs typeface="Times New Roman"/>
              </a:rPr>
              <a:t>нейроэндокринные расстройства.</a:t>
            </a:r>
            <a:endParaRPr lang="ru-RU" sz="1600" dirty="0">
              <a:solidFill>
                <a:schemeClr val="bg1"/>
              </a:solidFill>
              <a:effectLst/>
              <a:latin typeface="Calibri"/>
              <a:ea typeface="Calibri"/>
              <a:cs typeface="Times New Roman"/>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844534"/>
            <a:ext cx="5072489" cy="285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5241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8750" y="82689"/>
            <a:ext cx="8928992" cy="3416320"/>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Работающие в условиях длительного шумового воздействия испытывают раздражительность, головные боли, головокружение, снижение памяти, повышенную утомляемость, понижение аппетита, боли в ушах и т.д. Воздействие шума может вызывать негативные изменения эмоционального состояния человека, вплоть до стрессовых. Все это  снижает работоспособность человека и его производительность, качество и безопасность труда. Установлено, что при работах, требующих повышенного внимания, при увеличении уровня звука от 70 до 90 </a:t>
            </a:r>
            <a:r>
              <a:rPr lang="ru-RU" dirty="0" err="1" smtClean="0">
                <a:solidFill>
                  <a:schemeClr val="bg1"/>
                </a:solidFill>
                <a:effectLst/>
                <a:latin typeface="Times New Roman"/>
                <a:ea typeface="Calibri"/>
                <a:cs typeface="Times New Roman"/>
              </a:rPr>
              <a:t>дБА</a:t>
            </a:r>
            <a:r>
              <a:rPr lang="ru-RU" dirty="0" smtClean="0">
                <a:solidFill>
                  <a:schemeClr val="bg1"/>
                </a:solidFill>
                <a:effectLst/>
                <a:latin typeface="Times New Roman"/>
                <a:ea typeface="Calibri"/>
                <a:cs typeface="Times New Roman"/>
              </a:rPr>
              <a:t> производительность труда снижается на 20%.</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Ультразвуки</a:t>
            </a:r>
            <a:r>
              <a:rPr lang="ru-RU" dirty="0" smtClean="0">
                <a:solidFill>
                  <a:schemeClr val="bg1"/>
                </a:solidFill>
                <a:effectLst/>
                <a:latin typeface="Times New Roman"/>
                <a:ea typeface="Calibri"/>
                <a:cs typeface="Times New Roman"/>
              </a:rPr>
              <a:t> (свыше 20000 Гц)  также являются причиной повреждения слуха, хотя человеческое ухо на них не реагирует. Мощный ультразвук воздействует на нервные клетки головного мозга и спинной мозг, вызывает жжение в наружном слуховом проходе и ощущение тошноты.</a:t>
            </a:r>
            <a:endParaRPr lang="ru-RU" sz="1400" dirty="0" smtClean="0">
              <a:solidFill>
                <a:schemeClr val="bg1"/>
              </a:solidFill>
              <a:effectLst/>
              <a:latin typeface="Calibri"/>
              <a:ea typeface="Calibri"/>
              <a:cs typeface="Times New Roman"/>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99008"/>
            <a:ext cx="634047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407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308324"/>
          </a:xfrm>
          <a:prstGeom prst="rect">
            <a:avLst/>
          </a:prstGeom>
        </p:spPr>
        <p:txBody>
          <a:bodyPr wrap="square">
            <a:spAutoFit/>
          </a:bodyPr>
          <a:lstStyle/>
          <a:p>
            <a:pPr lvl="0" indent="450215" algn="just"/>
            <a:r>
              <a:rPr lang="ru-RU" dirty="0">
                <a:solidFill>
                  <a:srgbClr val="3F3F3F"/>
                </a:solidFill>
                <a:latin typeface="Times New Roman"/>
                <a:ea typeface="Calibri"/>
                <a:cs typeface="Times New Roman"/>
              </a:rPr>
              <a:t>Не менее опасными являются </a:t>
            </a:r>
            <a:r>
              <a:rPr lang="ru-RU" i="1" dirty="0">
                <a:solidFill>
                  <a:srgbClr val="3F3F3F"/>
                </a:solidFill>
                <a:latin typeface="Times New Roman"/>
                <a:ea typeface="Calibri"/>
                <a:cs typeface="Times New Roman"/>
              </a:rPr>
              <a:t>инфразвуковые</a:t>
            </a:r>
            <a:r>
              <a:rPr lang="ru-RU" dirty="0">
                <a:solidFill>
                  <a:srgbClr val="3F3F3F"/>
                </a:solidFill>
                <a:latin typeface="Times New Roman"/>
                <a:ea typeface="Calibri"/>
                <a:cs typeface="Times New Roman"/>
              </a:rPr>
              <a:t> воздействия акустических колебаний (менее 20 Гц). При достаточной интенсивности инфразвуки могут воздействовать на вестибулярный аппарат, снижая слуховую восприимчивость и повышая усталость и раздражительность, и приводят к нарушению координации. Особую роль играют </a:t>
            </a:r>
            <a:r>
              <a:rPr lang="ru-RU" dirty="0" err="1">
                <a:solidFill>
                  <a:srgbClr val="3F3F3F"/>
                </a:solidFill>
                <a:latin typeface="Times New Roman"/>
                <a:ea typeface="Calibri"/>
                <a:cs typeface="Times New Roman"/>
              </a:rPr>
              <a:t>инфрачастотные</a:t>
            </a:r>
            <a:r>
              <a:rPr lang="ru-RU" dirty="0">
                <a:solidFill>
                  <a:srgbClr val="3F3F3F"/>
                </a:solidFill>
                <a:latin typeface="Times New Roman"/>
                <a:ea typeface="Calibri"/>
                <a:cs typeface="Times New Roman"/>
              </a:rPr>
              <a:t> колебания с частотой 7 Гц. В результате их совпадения с собственной частотой альфа - ритма головного мозга наблюдаются не только нарушения слуха, но и могут возникать внутренние кровотечения. Инфразвуки (6 - 8 Гц) могут привести к нарушению сердечной деятельности и кровообращения.</a:t>
            </a:r>
            <a:endParaRPr lang="ru-RU" sz="1400" dirty="0">
              <a:solidFill>
                <a:srgbClr val="3F3F3F"/>
              </a:solidFill>
              <a:latin typeface="Calibri"/>
              <a:ea typeface="Calibri"/>
              <a:cs typeface="Times New Roman"/>
            </a:endParaRP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245" y="2308324"/>
            <a:ext cx="5933510" cy="326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975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585323"/>
          </a:xfrm>
          <a:prstGeom prst="rect">
            <a:avLst/>
          </a:prstGeom>
        </p:spPr>
        <p:txBody>
          <a:bodyPr wrap="square">
            <a:spAutoFit/>
          </a:bodyPr>
          <a:lstStyle/>
          <a:p>
            <a:pPr indent="715963" algn="just">
              <a:spcAft>
                <a:spcPts val="0"/>
              </a:spcAft>
            </a:pPr>
            <a:r>
              <a:rPr lang="ru-RU" b="1" dirty="0" smtClean="0">
                <a:solidFill>
                  <a:schemeClr val="bg1"/>
                </a:solidFill>
                <a:effectLst/>
                <a:latin typeface="Times New Roman"/>
                <a:ea typeface="Calibri"/>
                <a:cs typeface="Times New Roman"/>
              </a:rPr>
              <a:t>Для защиты</a:t>
            </a:r>
            <a:r>
              <a:rPr lang="ru-RU" dirty="0" smtClean="0">
                <a:solidFill>
                  <a:schemeClr val="bg1"/>
                </a:solidFill>
                <a:effectLst/>
                <a:latin typeface="Times New Roman"/>
                <a:ea typeface="Calibri"/>
                <a:cs typeface="Times New Roman"/>
              </a:rPr>
              <a:t> от вредного воздействия шума используются органи­зационно-технические, архитектурно-планировочные и акустические методы.</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Защита человека от шума может быть осуществлена тремя основными способами. </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Во-первых, путем создания преград на пути распространения шума (звукоизоляция). </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Во-вторых, ослаблением звуковых волн по пути распространения (звукопоглощение). </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И, наконец, применением индивидуальных средств защиты. </a:t>
            </a:r>
            <a:endParaRPr lang="ru-RU" sz="1400" dirty="0">
              <a:solidFill>
                <a:schemeClr val="bg1"/>
              </a:solidFill>
              <a:effectLst/>
              <a:latin typeface="Calibri"/>
              <a:ea typeface="Calibri"/>
              <a:cs typeface="Times New Roman"/>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20" y="2281436"/>
            <a:ext cx="7372350" cy="3423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664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0005" y="32168"/>
            <a:ext cx="8928992" cy="4247317"/>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Среди основных чувств человека слух и зрение играют важнейшую роль - позволяют человеку владеть звуковыми и зрительными информационными полями.</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Длительное воздействие шума может привести к ухудшению слуха, а в отдельных случаях – к глухоте. Шумовое загрязнение среды на рабочем месте неблагоприятно воздействует на работающих: снижается внимание, увеличивается расход энергии при одинаковой физической нагрузке, замедляется скорость психических реакций и т.п. В результате снижается производительность труда и качество выполняемой работы.</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Звук представляет собой упругие волны, распространяющие­ся в газах, жидкостях и твердых телах, которые воспринимаются ухом человека и животных. В воздухе звук распространяется со скоростью 344 м/с. Звук – это фактор среды обитания, а шум – опасность.</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К физическим характеристикам шума относятся: </a:t>
            </a:r>
            <a:r>
              <a:rPr lang="ru-RU" b="1" dirty="0" smtClean="0">
                <a:solidFill>
                  <a:schemeClr val="bg1"/>
                </a:solidFill>
                <a:effectLst/>
                <a:latin typeface="Times New Roman"/>
                <a:ea typeface="Calibri"/>
                <a:cs typeface="Times New Roman"/>
              </a:rPr>
              <a:t>частота, звуковое давление, уровень звукового давления</a:t>
            </a:r>
            <a:r>
              <a:rPr lang="ru-RU" dirty="0" smtClean="0">
                <a:solidFill>
                  <a:schemeClr val="bg1"/>
                </a:solidFill>
                <a:effectLst/>
                <a:latin typeface="Times New Roman"/>
                <a:ea typeface="Calibri"/>
                <a:cs typeface="Times New Roman"/>
              </a:rPr>
              <a:t>. По частотному диапазону шумы подразделяются на </a:t>
            </a:r>
            <a:r>
              <a:rPr lang="ru-RU" b="1" dirty="0" smtClean="0">
                <a:solidFill>
                  <a:schemeClr val="bg1"/>
                </a:solidFill>
                <a:effectLst/>
                <a:latin typeface="Times New Roman"/>
                <a:ea typeface="Calibri"/>
                <a:cs typeface="Times New Roman"/>
              </a:rPr>
              <a:t>низкочастотные – до 350 Гц, среднечастотные 350-800 Гц и высокочастотные – выше 800 Гц.</a:t>
            </a:r>
            <a:r>
              <a:rPr lang="ru-RU" dirty="0" smtClean="0">
                <a:solidFill>
                  <a:schemeClr val="bg1"/>
                </a:solidFill>
                <a:effectLst/>
                <a:latin typeface="Times New Roman"/>
                <a:ea typeface="Calibri"/>
                <a:cs typeface="Times New Roman"/>
              </a:rPr>
              <a:t> </a:t>
            </a:r>
            <a:endParaRPr lang="ru-RU" sz="1400" dirty="0">
              <a:solidFill>
                <a:schemeClr val="bg1"/>
              </a:solidFill>
              <a:effectLst/>
              <a:latin typeface="Calibri"/>
              <a:ea typeface="Calibri"/>
              <a:cs typeface="Times New Roman"/>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1" y="4009628"/>
            <a:ext cx="7327316" cy="172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4590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7595"/>
            <a:ext cx="8928992" cy="5493812"/>
          </a:xfrm>
          <a:prstGeom prst="rect">
            <a:avLst/>
          </a:prstGeom>
        </p:spPr>
        <p:txBody>
          <a:bodyPr wrap="square">
            <a:spAutoFit/>
          </a:bodyPr>
          <a:lstStyle/>
          <a:p>
            <a:pPr indent="630238" algn="ctr">
              <a:spcAft>
                <a:spcPts val="0"/>
              </a:spcAft>
            </a:pPr>
            <a:r>
              <a:rPr lang="ru-RU" b="1" dirty="0" smtClean="0">
                <a:solidFill>
                  <a:schemeClr val="bg1"/>
                </a:solidFill>
                <a:effectLst/>
                <a:latin typeface="Times New Roman"/>
                <a:ea typeface="Calibri"/>
                <a:cs typeface="Times New Roman"/>
              </a:rPr>
              <a:t>5. </a:t>
            </a:r>
            <a:r>
              <a:rPr lang="ru-RU" b="1" dirty="0" err="1" smtClean="0">
                <a:solidFill>
                  <a:schemeClr val="bg1"/>
                </a:solidFill>
                <a:effectLst/>
                <a:latin typeface="Times New Roman"/>
                <a:ea typeface="Calibri"/>
                <a:cs typeface="Times New Roman"/>
              </a:rPr>
              <a:t>Виброакустические</a:t>
            </a:r>
            <a:r>
              <a:rPr lang="ru-RU" b="1" dirty="0" smtClean="0">
                <a:solidFill>
                  <a:schemeClr val="bg1"/>
                </a:solidFill>
                <a:effectLst/>
                <a:latin typeface="Times New Roman"/>
                <a:ea typeface="Calibri"/>
                <a:cs typeface="Times New Roman"/>
              </a:rPr>
              <a:t> колебания</a:t>
            </a:r>
            <a:endParaRPr lang="ru-RU" sz="1400" dirty="0" smtClean="0">
              <a:solidFill>
                <a:schemeClr val="bg1"/>
              </a:solidFill>
              <a:effectLst/>
              <a:latin typeface="Calibri"/>
              <a:ea typeface="Calibri"/>
              <a:cs typeface="Times New Roman"/>
            </a:endParaRPr>
          </a:p>
          <a:p>
            <a:pPr indent="630238" algn="just">
              <a:spcAft>
                <a:spcPts val="0"/>
              </a:spcAft>
            </a:pPr>
            <a:r>
              <a:rPr lang="ru-RU" dirty="0" smtClean="0">
                <a:solidFill>
                  <a:schemeClr val="bg1"/>
                </a:solidFill>
                <a:effectLst/>
                <a:latin typeface="Times New Roman"/>
                <a:ea typeface="Calibri"/>
                <a:cs typeface="Times New Roman"/>
              </a:rPr>
              <a:t>К </a:t>
            </a:r>
            <a:r>
              <a:rPr lang="ru-RU" dirty="0" err="1" smtClean="0">
                <a:solidFill>
                  <a:schemeClr val="bg1"/>
                </a:solidFill>
                <a:effectLst/>
                <a:latin typeface="Times New Roman"/>
                <a:ea typeface="Calibri"/>
                <a:cs typeface="Times New Roman"/>
              </a:rPr>
              <a:t>виброакустическим</a:t>
            </a:r>
            <a:r>
              <a:rPr lang="ru-RU" dirty="0" smtClean="0">
                <a:solidFill>
                  <a:schemeClr val="bg1"/>
                </a:solidFill>
                <a:effectLst/>
                <a:latin typeface="Times New Roman"/>
                <a:ea typeface="Calibri"/>
                <a:cs typeface="Times New Roman"/>
              </a:rPr>
              <a:t> колебаниям относятся вибра­ция, шум, инфразвук, ультразвук.</a:t>
            </a:r>
            <a:endParaRPr lang="ru-RU" sz="1400" dirty="0" smtClean="0">
              <a:solidFill>
                <a:schemeClr val="bg1"/>
              </a:solidFill>
              <a:effectLst/>
              <a:latin typeface="Calibri"/>
              <a:ea typeface="Calibri"/>
              <a:cs typeface="Times New Roman"/>
            </a:endParaRPr>
          </a:p>
          <a:p>
            <a:pPr indent="630238" algn="just">
              <a:spcAft>
                <a:spcPts val="0"/>
              </a:spcAft>
            </a:pPr>
            <a:r>
              <a:rPr lang="ru-RU" b="1" i="1" dirty="0" smtClean="0">
                <a:solidFill>
                  <a:schemeClr val="bg1"/>
                </a:solidFill>
                <a:effectLst/>
                <a:latin typeface="Times New Roman"/>
                <a:ea typeface="Calibri"/>
                <a:cs typeface="Times New Roman"/>
              </a:rPr>
              <a:t>Вибрация</a:t>
            </a:r>
            <a:r>
              <a:rPr lang="ru-RU" dirty="0" smtClean="0">
                <a:solidFill>
                  <a:schemeClr val="bg1"/>
                </a:solidFill>
                <a:effectLst/>
                <a:latin typeface="Times New Roman"/>
                <a:ea typeface="Calibri"/>
                <a:cs typeface="Times New Roman"/>
              </a:rPr>
              <a:t> представляет собой механические колебательные движения, непосредственно передаваемые телу человека. Простейшим видом вибрации является гармоническое колебание. Основные параметры гармонического колебания: </a:t>
            </a:r>
            <a:endParaRPr lang="ru-RU" sz="1400" dirty="0" smtClean="0">
              <a:solidFill>
                <a:schemeClr val="bg1"/>
              </a:solidFill>
              <a:effectLst/>
              <a:latin typeface="Calibri"/>
              <a:ea typeface="Calibri"/>
              <a:cs typeface="Times New Roman"/>
            </a:endParaRPr>
          </a:p>
          <a:p>
            <a:pPr algn="just">
              <a:lnSpc>
                <a:spcPct val="150000"/>
              </a:lnSpc>
              <a:spcAft>
                <a:spcPts val="0"/>
              </a:spcAft>
            </a:pPr>
            <a:r>
              <a:rPr lang="ru-RU" dirty="0" smtClean="0">
                <a:solidFill>
                  <a:schemeClr val="bg1"/>
                </a:solidFill>
                <a:effectLst/>
                <a:latin typeface="Times New Roman"/>
                <a:ea typeface="Calibri"/>
                <a:cs typeface="Times New Roman"/>
              </a:rPr>
              <a:t>– амплитудой смещения </a:t>
            </a:r>
            <a:r>
              <a:rPr lang="ru-RU" i="1" dirty="0" smtClean="0">
                <a:solidFill>
                  <a:schemeClr val="bg1"/>
                </a:solidFill>
                <a:effectLst/>
                <a:latin typeface="Times New Roman"/>
                <a:ea typeface="Calibri"/>
                <a:cs typeface="Times New Roman"/>
              </a:rPr>
              <a:t>А</a:t>
            </a:r>
            <a:r>
              <a:rPr lang="ru-RU" dirty="0" smtClean="0">
                <a:solidFill>
                  <a:schemeClr val="bg1"/>
                </a:solidFill>
                <a:effectLst/>
                <a:latin typeface="Times New Roman"/>
                <a:ea typeface="Calibri"/>
                <a:cs typeface="Times New Roman"/>
              </a:rPr>
              <a:t>, м </a:t>
            </a:r>
          </a:p>
          <a:p>
            <a:pPr algn="just">
              <a:lnSpc>
                <a:spcPct val="150000"/>
              </a:lnSpc>
              <a:spcAft>
                <a:spcPts val="0"/>
              </a:spcAft>
            </a:pPr>
            <a:r>
              <a:rPr lang="ru-RU" dirty="0" smtClean="0">
                <a:solidFill>
                  <a:schemeClr val="bg1"/>
                </a:solidFill>
                <a:effectLst/>
                <a:latin typeface="Times New Roman"/>
                <a:ea typeface="Calibri"/>
                <a:cs typeface="Times New Roman"/>
              </a:rPr>
              <a:t>(величиной наибольшего </a:t>
            </a:r>
          </a:p>
          <a:p>
            <a:pPr algn="just">
              <a:lnSpc>
                <a:spcPct val="150000"/>
              </a:lnSpc>
              <a:spcAft>
                <a:spcPts val="0"/>
              </a:spcAft>
            </a:pPr>
            <a:r>
              <a:rPr lang="ru-RU" dirty="0" smtClean="0">
                <a:solidFill>
                  <a:schemeClr val="bg1"/>
                </a:solidFill>
                <a:effectLst/>
                <a:latin typeface="Times New Roman"/>
                <a:ea typeface="Calibri"/>
                <a:cs typeface="Times New Roman"/>
              </a:rPr>
              <a:t>отклонения колеблющейся </a:t>
            </a:r>
          </a:p>
          <a:p>
            <a:pPr algn="just">
              <a:lnSpc>
                <a:spcPct val="150000"/>
              </a:lnSpc>
              <a:spcAft>
                <a:spcPts val="0"/>
              </a:spcAft>
            </a:pPr>
            <a:r>
              <a:rPr lang="ru-RU" dirty="0" smtClean="0">
                <a:solidFill>
                  <a:schemeClr val="bg1"/>
                </a:solidFill>
                <a:effectLst/>
                <a:latin typeface="Times New Roman"/>
                <a:ea typeface="Calibri"/>
                <a:cs typeface="Times New Roman"/>
              </a:rPr>
              <a:t>точки от положения </a:t>
            </a:r>
          </a:p>
          <a:p>
            <a:pPr algn="just">
              <a:lnSpc>
                <a:spcPct val="150000"/>
              </a:lnSpc>
              <a:spcAft>
                <a:spcPts val="0"/>
              </a:spcAft>
            </a:pPr>
            <a:r>
              <a:rPr lang="ru-RU" dirty="0" smtClean="0">
                <a:solidFill>
                  <a:schemeClr val="bg1"/>
                </a:solidFill>
                <a:effectLst/>
                <a:latin typeface="Times New Roman"/>
                <a:ea typeface="Calibri"/>
                <a:cs typeface="Times New Roman"/>
              </a:rPr>
              <a:t>равновесия);</a:t>
            </a:r>
            <a:endParaRPr lang="ru-RU" sz="1400" dirty="0" smtClean="0">
              <a:solidFill>
                <a:schemeClr val="bg1"/>
              </a:solidFill>
              <a:effectLst/>
              <a:latin typeface="Calibri"/>
              <a:ea typeface="Calibri"/>
              <a:cs typeface="Times New Roman"/>
            </a:endParaRPr>
          </a:p>
          <a:p>
            <a:pPr algn="just">
              <a:lnSpc>
                <a:spcPct val="150000"/>
              </a:lnSpc>
              <a:spcAft>
                <a:spcPts val="0"/>
              </a:spcAft>
            </a:pPr>
            <a:r>
              <a:rPr lang="ru-RU" dirty="0" smtClean="0">
                <a:solidFill>
                  <a:schemeClr val="bg1"/>
                </a:solidFill>
                <a:effectLst/>
                <a:latin typeface="Times New Roman"/>
                <a:ea typeface="Calibri"/>
                <a:cs typeface="Times New Roman"/>
              </a:rPr>
              <a:t>– </a:t>
            </a:r>
            <a:r>
              <a:rPr lang="ru-RU" dirty="0" err="1" smtClean="0">
                <a:solidFill>
                  <a:schemeClr val="bg1"/>
                </a:solidFill>
                <a:effectLst/>
                <a:latin typeface="Times New Roman"/>
                <a:ea typeface="Calibri"/>
                <a:cs typeface="Times New Roman"/>
              </a:rPr>
              <a:t>виброскоростью</a:t>
            </a:r>
            <a:r>
              <a:rPr lang="ru-RU" dirty="0" smtClean="0">
                <a:solidFill>
                  <a:schemeClr val="bg1"/>
                </a:solidFill>
                <a:effectLst/>
                <a:latin typeface="Times New Roman"/>
                <a:ea typeface="Calibri"/>
                <a:cs typeface="Times New Roman"/>
              </a:rPr>
              <a:t> </a:t>
            </a:r>
            <a:r>
              <a:rPr lang="en-US" i="1" dirty="0" smtClean="0">
                <a:solidFill>
                  <a:schemeClr val="bg1"/>
                </a:solidFill>
                <a:effectLst/>
                <a:latin typeface="Times New Roman"/>
                <a:ea typeface="Calibri"/>
                <a:cs typeface="Times New Roman"/>
              </a:rPr>
              <a:t>V</a:t>
            </a:r>
            <a:r>
              <a:rPr lang="ru-RU" dirty="0" smtClean="0">
                <a:solidFill>
                  <a:schemeClr val="bg1"/>
                </a:solidFill>
                <a:effectLst/>
                <a:latin typeface="Times New Roman"/>
                <a:ea typeface="Calibri"/>
                <a:cs typeface="Times New Roman"/>
              </a:rPr>
              <a:t>, м/с;</a:t>
            </a:r>
            <a:endParaRPr lang="ru-RU" sz="1400" dirty="0" smtClean="0">
              <a:solidFill>
                <a:schemeClr val="bg1"/>
              </a:solidFill>
              <a:effectLst/>
              <a:latin typeface="Calibri"/>
              <a:ea typeface="Calibri"/>
              <a:cs typeface="Times New Roman"/>
            </a:endParaRPr>
          </a:p>
          <a:p>
            <a:pPr algn="just">
              <a:lnSpc>
                <a:spcPct val="150000"/>
              </a:lnSpc>
              <a:spcAft>
                <a:spcPts val="0"/>
              </a:spcAft>
            </a:pPr>
            <a:r>
              <a:rPr lang="ru-RU" dirty="0" smtClean="0">
                <a:solidFill>
                  <a:schemeClr val="bg1"/>
                </a:solidFill>
                <a:effectLst/>
                <a:latin typeface="Times New Roman"/>
                <a:ea typeface="Calibri"/>
                <a:cs typeface="Times New Roman"/>
              </a:rPr>
              <a:t>– </a:t>
            </a:r>
            <a:r>
              <a:rPr lang="ru-RU" dirty="0" err="1" smtClean="0">
                <a:solidFill>
                  <a:schemeClr val="bg1"/>
                </a:solidFill>
                <a:effectLst/>
                <a:latin typeface="Times New Roman"/>
                <a:ea typeface="Calibri"/>
                <a:cs typeface="Times New Roman"/>
              </a:rPr>
              <a:t>виброускорением</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а</a:t>
            </a:r>
            <a:r>
              <a:rPr lang="ru-RU" dirty="0" smtClean="0">
                <a:solidFill>
                  <a:schemeClr val="bg1"/>
                </a:solidFill>
                <a:effectLst/>
                <a:latin typeface="Times New Roman"/>
                <a:ea typeface="Calibri"/>
                <a:cs typeface="Times New Roman"/>
              </a:rPr>
              <a:t>, м/с</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algn="just">
              <a:lnSpc>
                <a:spcPct val="150000"/>
              </a:lnSpc>
              <a:spcAft>
                <a:spcPts val="0"/>
              </a:spcAft>
            </a:pPr>
            <a:r>
              <a:rPr lang="ru-RU" dirty="0" smtClean="0">
                <a:solidFill>
                  <a:schemeClr val="bg1"/>
                </a:solidFill>
                <a:effectLst/>
                <a:latin typeface="Times New Roman"/>
                <a:ea typeface="Calibri"/>
                <a:cs typeface="Times New Roman"/>
              </a:rPr>
              <a:t>– периодом колебаний</a:t>
            </a:r>
            <a:r>
              <a:rPr lang="ru-RU" i="1" dirty="0" smtClean="0">
                <a:solidFill>
                  <a:schemeClr val="bg1"/>
                </a:solidFill>
                <a:effectLst/>
                <a:latin typeface="Times New Roman"/>
                <a:ea typeface="Calibri"/>
                <a:cs typeface="Times New Roman"/>
              </a:rPr>
              <a:t> Т</a:t>
            </a:r>
            <a:r>
              <a:rPr lang="ru-RU" dirty="0" smtClean="0">
                <a:solidFill>
                  <a:schemeClr val="bg1"/>
                </a:solidFill>
                <a:effectLst/>
                <a:latin typeface="Times New Roman"/>
                <a:ea typeface="Calibri"/>
                <a:cs typeface="Times New Roman"/>
              </a:rPr>
              <a:t>, с;</a:t>
            </a:r>
            <a:endParaRPr lang="ru-RU" sz="1400" dirty="0" smtClean="0">
              <a:solidFill>
                <a:schemeClr val="bg1"/>
              </a:solidFill>
              <a:effectLst/>
              <a:latin typeface="Calibri"/>
              <a:ea typeface="Calibri"/>
              <a:cs typeface="Times New Roman"/>
            </a:endParaRPr>
          </a:p>
          <a:p>
            <a:pPr algn="just">
              <a:lnSpc>
                <a:spcPct val="150000"/>
              </a:lnSpc>
              <a:spcAft>
                <a:spcPts val="0"/>
              </a:spcAft>
            </a:pPr>
            <a:r>
              <a:rPr lang="ru-RU" dirty="0" smtClean="0">
                <a:solidFill>
                  <a:schemeClr val="bg1"/>
                </a:solidFill>
                <a:effectLst/>
                <a:latin typeface="Times New Roman"/>
                <a:ea typeface="Calibri"/>
                <a:cs typeface="Times New Roman"/>
              </a:rPr>
              <a:t>– частотой колебаний </a:t>
            </a:r>
            <a:r>
              <a:rPr lang="en-US" i="1" dirty="0" smtClean="0">
                <a:solidFill>
                  <a:schemeClr val="bg1"/>
                </a:solidFill>
                <a:effectLst/>
                <a:latin typeface="Times New Roman"/>
                <a:ea typeface="Calibri"/>
                <a:cs typeface="Times New Roman"/>
              </a:rPr>
              <a:t>f</a:t>
            </a:r>
            <a:r>
              <a:rPr lang="ru-RU" dirty="0" smtClean="0">
                <a:solidFill>
                  <a:schemeClr val="bg1"/>
                </a:solidFill>
                <a:effectLst/>
                <a:latin typeface="Times New Roman"/>
                <a:ea typeface="Calibri"/>
                <a:cs typeface="Times New Roman"/>
              </a:rPr>
              <a:t>, Гц.</a:t>
            </a:r>
            <a:endParaRPr lang="ru-RU" sz="1400" dirty="0">
              <a:solidFill>
                <a:schemeClr val="bg1"/>
              </a:solidFill>
              <a:effectLst/>
              <a:latin typeface="Calibri"/>
              <a:ea typeface="Calibri"/>
              <a:cs typeface="Times New Roman"/>
            </a:endParaRPr>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6" t="27399"/>
          <a:stretch/>
        </p:blipFill>
        <p:spPr bwMode="auto">
          <a:xfrm>
            <a:off x="2987824" y="1849388"/>
            <a:ext cx="6156176" cy="386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91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693319"/>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Вибрация находит полезное применение в медици­не (вибромассаж), в строительстве (вибраторы) и в других областях нау­ки и техники. Однако длительное воздействие вибрации на человека является опасным. Опасна вибрация при определенных условиях и для машин и механизмов, так как может вызвать их разрушение.</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Источниками колебательного движения могут быть двигатели или технологические установки, которые порождают нежелательную вибрацию в объектах. Опасность вибрации состоит в том, что, когда частота вынужденных колебаний совпадает с частотой собственных колебаний оборудования, </a:t>
            </a:r>
            <a:r>
              <a:rPr lang="ru-RU" b="1" dirty="0" smtClean="0">
                <a:solidFill>
                  <a:schemeClr val="bg1"/>
                </a:solidFill>
                <a:effectLst/>
                <a:latin typeface="Times New Roman"/>
                <a:ea typeface="Calibri"/>
                <a:cs typeface="Times New Roman"/>
              </a:rPr>
              <a:t>возникает резонанс</a:t>
            </a:r>
            <a:r>
              <a:rPr lang="ru-RU" dirty="0" smtClean="0">
                <a:solidFill>
                  <a:schemeClr val="bg1"/>
                </a:solidFill>
                <a:effectLst/>
                <a:latin typeface="Times New Roman"/>
                <a:ea typeface="Calibri"/>
                <a:cs typeface="Times New Roman"/>
              </a:rPr>
              <a:t>, характеризующийся резким увеличением амплитуды, скорости и ускорения, что может вызвать быстрый износ или поломку оборудования. Большинство внутренних органов человека имеют собственную частоту колебаний в диапазоне 6-10 Гц и внешние колебания с такими частотами могут вызвать вредные резонансные явления в органах человека.</a:t>
            </a:r>
            <a:endParaRPr lang="ru-RU" sz="1400" dirty="0">
              <a:solidFill>
                <a:schemeClr val="bg1"/>
              </a:solidFill>
              <a:effectLst/>
              <a:latin typeface="Calibri"/>
              <a:ea typeface="Calibri"/>
              <a:cs typeface="Times New Roman"/>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433564"/>
            <a:ext cx="6696744" cy="226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6918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313" r="8529"/>
          <a:stretch/>
        </p:blipFill>
        <p:spPr bwMode="auto">
          <a:xfrm>
            <a:off x="251520" y="265212"/>
            <a:ext cx="864096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889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9646" y="41531"/>
            <a:ext cx="8928992" cy="2862322"/>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Различают </a:t>
            </a:r>
            <a:r>
              <a:rPr lang="ru-RU" b="1" dirty="0" smtClean="0">
                <a:solidFill>
                  <a:schemeClr val="bg1"/>
                </a:solidFill>
                <a:effectLst/>
                <a:latin typeface="Times New Roman"/>
                <a:ea typeface="Calibri"/>
                <a:cs typeface="Times New Roman"/>
              </a:rPr>
              <a:t>общую и локальную (местную) вибрации</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Calibri"/>
                <a:cs typeface="Times New Roman"/>
              </a:rPr>
              <a:t>Общая вибрация</a:t>
            </a:r>
            <a:r>
              <a:rPr lang="ru-RU" dirty="0" smtClean="0">
                <a:solidFill>
                  <a:schemeClr val="bg1"/>
                </a:solidFill>
                <a:effectLst/>
                <a:latin typeface="Times New Roman"/>
                <a:ea typeface="Calibri"/>
                <a:cs typeface="Times New Roman"/>
              </a:rPr>
              <a:t> вызывает сотрясение всего организма, </a:t>
            </a:r>
            <a:r>
              <a:rPr lang="ru-RU" b="1" dirty="0" smtClean="0">
                <a:solidFill>
                  <a:schemeClr val="bg1"/>
                </a:solidFill>
                <a:effectLst/>
                <a:latin typeface="Times New Roman"/>
                <a:ea typeface="Calibri"/>
                <a:cs typeface="Times New Roman"/>
              </a:rPr>
              <a:t>местная </a:t>
            </a:r>
            <a:r>
              <a:rPr lang="ru-RU" dirty="0" smtClean="0">
                <a:solidFill>
                  <a:schemeClr val="bg1"/>
                </a:solidFill>
                <a:effectLst/>
                <a:latin typeface="Times New Roman"/>
                <a:ea typeface="Calibri"/>
                <a:cs typeface="Times New Roman"/>
              </a:rPr>
              <a:t>воздействует на отдельные части тела (в основном через руки человека). Иногда работающий может од­новременно подвергаться общей и местной вибрации (комбинирован­ная вибрация).</a:t>
            </a:r>
            <a:endParaRPr lang="ru-RU" sz="1400" dirty="0" smtClean="0">
              <a:solidFill>
                <a:schemeClr val="bg1"/>
              </a:solidFill>
              <a:effectLst/>
              <a:latin typeface="Calibri"/>
              <a:ea typeface="Calibri"/>
              <a:cs typeface="Times New Roman"/>
            </a:endParaRPr>
          </a:p>
          <a:p>
            <a:pPr indent="449580" algn="just">
              <a:spcAft>
                <a:spcPts val="0"/>
              </a:spcAft>
            </a:pPr>
            <a:r>
              <a:rPr lang="ru-RU" dirty="0" smtClean="0">
                <a:solidFill>
                  <a:schemeClr val="bg1"/>
                </a:solidFill>
                <a:effectLst/>
                <a:latin typeface="Times New Roman"/>
                <a:ea typeface="Calibri"/>
                <a:cs typeface="Times New Roman"/>
              </a:rPr>
              <a:t>Человек может воспринимать вибрацию любым участком тела с помощью специальных </a:t>
            </a:r>
            <a:r>
              <a:rPr lang="ru-RU" dirty="0" err="1" smtClean="0">
                <a:solidFill>
                  <a:schemeClr val="bg1"/>
                </a:solidFill>
                <a:effectLst/>
                <a:latin typeface="Times New Roman"/>
                <a:ea typeface="Calibri"/>
                <a:cs typeface="Times New Roman"/>
              </a:rPr>
              <a:t>виброрецепторов</a:t>
            </a:r>
            <a:r>
              <a:rPr lang="ru-RU" dirty="0" smtClean="0">
                <a:solidFill>
                  <a:schemeClr val="bg1"/>
                </a:solidFill>
                <a:effectLst/>
                <a:latin typeface="Times New Roman"/>
                <a:ea typeface="Calibri"/>
                <a:cs typeface="Times New Roman"/>
              </a:rPr>
              <a:t>. Наиболее высокой чувствительностью обладает кожа ладонной поверхности концевых фаланг пальцев рук.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Длительное воздействие вибраций ведет к вибрационной болезни, довольно распространенному профессиональному заболеванию. Важно знать, что в течении вибрационной болезни, в зависимости от степени поражения, различают четыре стадии. </a:t>
            </a:r>
            <a:endParaRPr lang="ru-RU" sz="1400" dirty="0">
              <a:solidFill>
                <a:schemeClr val="bg1"/>
              </a:solidFill>
              <a:effectLst/>
              <a:latin typeface="Calibri"/>
              <a:ea typeface="Calibri"/>
              <a:cs typeface="Times New Roman"/>
            </a:endParaRPr>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36" b="6786"/>
          <a:stretch/>
        </p:blipFill>
        <p:spPr bwMode="auto">
          <a:xfrm>
            <a:off x="1397147" y="2888674"/>
            <a:ext cx="6393990" cy="278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4849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056" y="32268"/>
            <a:ext cx="8928992" cy="3046988"/>
          </a:xfrm>
          <a:prstGeom prst="rect">
            <a:avLst/>
          </a:prstGeom>
        </p:spPr>
        <p:txBody>
          <a:bodyPr wrap="square">
            <a:spAutoFit/>
          </a:bodyPr>
          <a:lstStyle/>
          <a:p>
            <a:pPr indent="450215" algn="just">
              <a:spcAft>
                <a:spcPts val="0"/>
              </a:spcAft>
            </a:pPr>
            <a:r>
              <a:rPr lang="ru-RU" sz="1600" dirty="0" smtClean="0">
                <a:solidFill>
                  <a:schemeClr val="bg1"/>
                </a:solidFill>
                <a:effectLst/>
                <a:latin typeface="Times New Roman"/>
                <a:ea typeface="Calibri"/>
                <a:cs typeface="Times New Roman"/>
              </a:rPr>
              <a:t>1. </a:t>
            </a:r>
            <a:r>
              <a:rPr lang="ru-RU" sz="1600" b="1" i="1" dirty="0" smtClean="0">
                <a:solidFill>
                  <a:schemeClr val="bg1"/>
                </a:solidFill>
                <a:effectLst/>
                <a:latin typeface="Times New Roman"/>
                <a:ea typeface="Calibri"/>
                <a:cs typeface="Times New Roman"/>
              </a:rPr>
              <a:t>Начальная стадия</a:t>
            </a:r>
            <a:r>
              <a:rPr lang="ru-RU" sz="1600" dirty="0" smtClean="0">
                <a:solidFill>
                  <a:schemeClr val="bg1"/>
                </a:solidFill>
                <a:effectLst/>
                <a:latin typeface="Times New Roman"/>
                <a:ea typeface="Calibri"/>
                <a:cs typeface="Times New Roman"/>
              </a:rPr>
              <a:t>. Слабо выраженная боль в руках, снижение порога вибрационной чувствительности, спазм капилляров, боли в мышцах плечевого пояса.</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2. </a:t>
            </a:r>
            <a:r>
              <a:rPr lang="ru-RU" sz="1600" b="1" i="1" dirty="0" smtClean="0">
                <a:solidFill>
                  <a:schemeClr val="bg1"/>
                </a:solidFill>
                <a:effectLst/>
                <a:latin typeface="Times New Roman"/>
                <a:ea typeface="Calibri"/>
                <a:cs typeface="Times New Roman"/>
              </a:rPr>
              <a:t>Средняя стадия</a:t>
            </a:r>
            <a:r>
              <a:rPr lang="ru-RU" sz="1600" dirty="0" smtClean="0">
                <a:solidFill>
                  <a:schemeClr val="bg1"/>
                </a:solidFill>
                <a:effectLst/>
                <a:latin typeface="Times New Roman"/>
                <a:ea typeface="Calibri"/>
                <a:cs typeface="Times New Roman"/>
              </a:rPr>
              <a:t>.  Усиливаются боли в верхних конечностях, наблюдается расстройство кожной чувствительности, снижается температура и синеет кожа кистей рук, могут отмечаться приступы спазма сосудов рук с побледнением пальцев («мертвые пальцы»), появляется потливость. </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При условии исключения вибрации на первой и второй стадии лечение эффективно и изменения обратимы. </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3. </a:t>
            </a:r>
            <a:r>
              <a:rPr lang="ru-RU" sz="1600" b="1" i="1" dirty="0" smtClean="0">
                <a:solidFill>
                  <a:schemeClr val="bg1"/>
                </a:solidFill>
                <a:effectLst/>
                <a:latin typeface="Times New Roman"/>
                <a:ea typeface="Calibri"/>
                <a:cs typeface="Times New Roman"/>
              </a:rPr>
              <a:t>Тяжелая стадия</a:t>
            </a:r>
            <a:r>
              <a:rPr lang="ru-RU" sz="1600" dirty="0" smtClean="0">
                <a:solidFill>
                  <a:schemeClr val="bg1"/>
                </a:solidFill>
                <a:effectLst/>
                <a:latin typeface="Times New Roman"/>
                <a:ea typeface="Calibri"/>
                <a:cs typeface="Times New Roman"/>
              </a:rPr>
              <a:t>.</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4. </a:t>
            </a:r>
            <a:r>
              <a:rPr lang="ru-RU" sz="1600" b="1" i="1" dirty="0" smtClean="0">
                <a:solidFill>
                  <a:schemeClr val="bg1"/>
                </a:solidFill>
                <a:effectLst/>
                <a:latin typeface="Times New Roman"/>
                <a:ea typeface="Calibri"/>
                <a:cs typeface="Times New Roman"/>
              </a:rPr>
              <a:t>Крайне тяжелая</a:t>
            </a:r>
            <a:r>
              <a:rPr lang="ru-RU" sz="1600" dirty="0" smtClean="0">
                <a:solidFill>
                  <a:schemeClr val="bg1"/>
                </a:solidFill>
                <a:effectLst/>
                <a:latin typeface="Times New Roman"/>
                <a:ea typeface="Calibri"/>
                <a:cs typeface="Times New Roman"/>
              </a:rPr>
              <a:t> (</a:t>
            </a:r>
            <a:r>
              <a:rPr lang="ru-RU" sz="1600" dirty="0" err="1" smtClean="0">
                <a:solidFill>
                  <a:schemeClr val="bg1"/>
                </a:solidFill>
                <a:effectLst/>
                <a:latin typeface="Times New Roman"/>
                <a:ea typeface="Calibri"/>
                <a:cs typeface="Times New Roman"/>
              </a:rPr>
              <a:t>генерализованная</a:t>
            </a:r>
            <a:r>
              <a:rPr lang="ru-RU" sz="1600" dirty="0" smtClean="0">
                <a:solidFill>
                  <a:schemeClr val="bg1"/>
                </a:solidFill>
                <a:effectLst/>
                <a:latin typeface="Times New Roman"/>
                <a:ea typeface="Calibri"/>
                <a:cs typeface="Times New Roman"/>
              </a:rPr>
              <a:t> стадия).</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Третья и четвертая стадии характеризуются интенсивными болями в руках, резким снижением температуры кистей рук. Отмечаются изменения со стороны нервной системы, эндокринной системы, сосудистые изменения. </a:t>
            </a:r>
            <a:endParaRPr lang="ru-RU" sz="1600" dirty="0">
              <a:solidFill>
                <a:schemeClr val="bg1"/>
              </a:solidFill>
              <a:effectLst/>
              <a:latin typeface="Calibri"/>
              <a:ea typeface="Calibri"/>
              <a:cs typeface="Times New Roman"/>
            </a:endParaRPr>
          </a:p>
        </p:txBody>
      </p:sp>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1" t="20675"/>
          <a:stretch/>
        </p:blipFill>
        <p:spPr bwMode="auto">
          <a:xfrm>
            <a:off x="752128" y="3079256"/>
            <a:ext cx="7632847" cy="2635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2026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21196"/>
            <a:ext cx="8928992" cy="5355312"/>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Нарушения приобретают </a:t>
            </a:r>
            <a:r>
              <a:rPr lang="ru-RU" dirty="0" err="1" smtClean="0">
                <a:solidFill>
                  <a:schemeClr val="bg1"/>
                </a:solidFill>
                <a:effectLst/>
                <a:latin typeface="Times New Roman"/>
                <a:ea typeface="Calibri"/>
                <a:cs typeface="Times New Roman"/>
              </a:rPr>
              <a:t>генерализованный</a:t>
            </a:r>
            <a:r>
              <a:rPr lang="ru-RU" dirty="0" smtClean="0">
                <a:solidFill>
                  <a:schemeClr val="bg1"/>
                </a:solidFill>
                <a:effectLst/>
                <a:latin typeface="Times New Roman"/>
                <a:ea typeface="Calibri"/>
                <a:cs typeface="Times New Roman"/>
              </a:rPr>
              <a:t> характер, наблюдаются спазмы мозговых сосудов и сосудов сердца. Больные страдают головокружениями, головными и загрудинными болями. Изменения имеют стойкий характер, необратимы. Это является показанием к переводу работающих на </a:t>
            </a:r>
            <a:r>
              <a:rPr lang="ru-RU" dirty="0" err="1" smtClean="0">
                <a:solidFill>
                  <a:schemeClr val="bg1"/>
                </a:solidFill>
                <a:effectLst/>
                <a:latin typeface="Times New Roman"/>
                <a:ea typeface="Calibri"/>
                <a:cs typeface="Times New Roman"/>
              </a:rPr>
              <a:t>профинвалидность</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При воздействии вибрации рабочего места, характерной для транспортных средств, наиболее выражены </a:t>
            </a:r>
            <a:r>
              <a:rPr lang="ru-RU" dirty="0" err="1" smtClean="0">
                <a:solidFill>
                  <a:schemeClr val="bg1"/>
                </a:solidFill>
                <a:effectLst/>
                <a:latin typeface="Times New Roman"/>
                <a:ea typeface="Calibri"/>
                <a:cs typeface="Times New Roman"/>
              </a:rPr>
              <a:t>ишио</a:t>
            </a:r>
            <a:r>
              <a:rPr lang="ru-RU" dirty="0" smtClean="0">
                <a:solidFill>
                  <a:schemeClr val="bg1"/>
                </a:solidFill>
                <a:effectLst/>
                <a:latin typeface="Times New Roman"/>
                <a:ea typeface="Calibri"/>
                <a:cs typeface="Times New Roman"/>
              </a:rPr>
              <a:t>-радикулиты. Это результат раздражения и сдавливания пояснично-крестцовых корешков позвоночника. Возможно растяжение связок, на которых упруго подвешены внутренние органы (желудок, женские половые органы). </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Calibri"/>
                <a:cs typeface="Times New Roman"/>
              </a:rPr>
              <a:t>Защита от воздействия вибрации</a:t>
            </a:r>
            <a:r>
              <a:rPr lang="ru-RU" dirty="0" smtClean="0">
                <a:solidFill>
                  <a:schemeClr val="bg1"/>
                </a:solidFill>
                <a:effectLst/>
                <a:latin typeface="Times New Roman"/>
                <a:ea typeface="Calibri"/>
                <a:cs typeface="Times New Roman"/>
              </a:rPr>
              <a:t> ведется следующими путями:</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1. Уменьшение вибрации в источнике её возникновения (качественная сборка и регулирование установленного оборудования);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2. Ослабление вибрации на пути её распространения: </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Calibri"/>
                <a:cs typeface="Times New Roman"/>
              </a:rPr>
              <a:t>виброизоляция</a:t>
            </a:r>
            <a:r>
              <a:rPr lang="ru-RU" dirty="0" smtClean="0">
                <a:solidFill>
                  <a:schemeClr val="bg1"/>
                </a:solidFill>
                <a:effectLst/>
                <a:latin typeface="Times New Roman"/>
                <a:ea typeface="Calibri"/>
                <a:cs typeface="Times New Roman"/>
              </a:rPr>
              <a:t> (путём устройства упругих элементов, размещенных между вибрирующей машиной и основанием, на котором она установлена – пружинных, резиновых, войлочных и т.д.); </a:t>
            </a:r>
            <a:endParaRPr lang="ru-RU" sz="1400" dirty="0" smtClean="0">
              <a:solidFill>
                <a:schemeClr val="bg1"/>
              </a:solidFill>
              <a:effectLst/>
              <a:latin typeface="Calibri"/>
              <a:ea typeface="Calibri"/>
              <a:cs typeface="Times New Roman"/>
            </a:endParaRPr>
          </a:p>
          <a:p>
            <a:pPr indent="450215" algn="just">
              <a:spcAft>
                <a:spcPts val="0"/>
              </a:spcAft>
            </a:pPr>
            <a:r>
              <a:rPr lang="ru-RU" b="1" dirty="0" err="1" smtClean="0">
                <a:solidFill>
                  <a:schemeClr val="bg1"/>
                </a:solidFill>
                <a:effectLst/>
                <a:latin typeface="Times New Roman"/>
                <a:ea typeface="Calibri"/>
                <a:cs typeface="Times New Roman"/>
              </a:rPr>
              <a:t>вибропоглощение</a:t>
            </a:r>
            <a:r>
              <a:rPr lang="ru-RU" dirty="0" smtClean="0">
                <a:solidFill>
                  <a:schemeClr val="bg1"/>
                </a:solidFill>
                <a:effectLst/>
                <a:latin typeface="Times New Roman"/>
                <a:ea typeface="Calibri"/>
                <a:cs typeface="Times New Roman"/>
              </a:rPr>
              <a:t> – нанесение на вибрирующую поверхность слоя резины, мастик, пластиков, которые рассеивают энергию вибрации; </a:t>
            </a:r>
            <a:r>
              <a:rPr lang="ru-RU" dirty="0" err="1" smtClean="0">
                <a:solidFill>
                  <a:schemeClr val="bg1"/>
                </a:solidFill>
                <a:effectLst/>
                <a:latin typeface="Times New Roman"/>
                <a:ea typeface="Calibri"/>
                <a:cs typeface="Times New Roman"/>
              </a:rPr>
              <a:t>виброгашение</a:t>
            </a:r>
            <a:r>
              <a:rPr lang="ru-RU" dirty="0" smtClean="0">
                <a:solidFill>
                  <a:schemeClr val="bg1"/>
                </a:solidFill>
                <a:effectLst/>
                <a:latin typeface="Times New Roman"/>
                <a:ea typeface="Calibri"/>
                <a:cs typeface="Times New Roman"/>
              </a:rPr>
              <a:t> – установка специальных вибрирующих (демпферных) устройств, не совпадающих по фазе, в результате чего происходит уменьшение амплитуды вибрации.</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617571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426190"/>
            <a:ext cx="8784976" cy="227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107504" y="9870"/>
            <a:ext cx="8928992" cy="3416320"/>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При параметрах вибрации выше допустимых предусматривается применение средств индивидуальной защиты для рук (</a:t>
            </a:r>
            <a:r>
              <a:rPr lang="ru-RU" dirty="0" err="1" smtClean="0">
                <a:solidFill>
                  <a:schemeClr val="bg1"/>
                </a:solidFill>
                <a:effectLst/>
                <a:latin typeface="Times New Roman"/>
                <a:ea typeface="Calibri"/>
                <a:cs typeface="Times New Roman"/>
              </a:rPr>
              <a:t>виброрукавицы</a:t>
            </a:r>
            <a:r>
              <a:rPr lang="ru-RU" dirty="0" smtClean="0">
                <a:solidFill>
                  <a:schemeClr val="bg1"/>
                </a:solidFill>
                <a:effectLst/>
                <a:latin typeface="Times New Roman"/>
                <a:ea typeface="Calibri"/>
                <a:cs typeface="Times New Roman"/>
              </a:rPr>
              <a:t> и </a:t>
            </a:r>
            <a:r>
              <a:rPr lang="ru-RU" dirty="0" err="1" smtClean="0">
                <a:solidFill>
                  <a:schemeClr val="bg1"/>
                </a:solidFill>
                <a:effectLst/>
                <a:latin typeface="Times New Roman"/>
                <a:ea typeface="Calibri"/>
                <a:cs typeface="Times New Roman"/>
              </a:rPr>
              <a:t>виброперчатки</a:t>
            </a:r>
            <a:r>
              <a:rPr lang="ru-RU" dirty="0" smtClean="0">
                <a:solidFill>
                  <a:schemeClr val="bg1"/>
                </a:solidFill>
                <a:effectLst/>
                <a:latin typeface="Times New Roman"/>
                <a:ea typeface="Calibri"/>
                <a:cs typeface="Times New Roman"/>
              </a:rPr>
              <a:t>) и для ног (</a:t>
            </a:r>
            <a:r>
              <a:rPr lang="ru-RU" dirty="0" err="1" smtClean="0">
                <a:solidFill>
                  <a:schemeClr val="bg1"/>
                </a:solidFill>
                <a:effectLst/>
                <a:latin typeface="Times New Roman"/>
                <a:ea typeface="Calibri"/>
                <a:cs typeface="Times New Roman"/>
              </a:rPr>
              <a:t>виброзащитную</a:t>
            </a:r>
            <a:r>
              <a:rPr lang="ru-RU" dirty="0" smtClean="0">
                <a:solidFill>
                  <a:schemeClr val="bg1"/>
                </a:solidFill>
                <a:effectLst/>
                <a:latin typeface="Times New Roman"/>
                <a:ea typeface="Calibri"/>
                <a:cs typeface="Times New Roman"/>
              </a:rPr>
              <a:t> обувь).</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Calibri"/>
                <a:cs typeface="Times New Roman"/>
              </a:rPr>
              <a:t>Виброизоляция </a:t>
            </a:r>
            <a:r>
              <a:rPr lang="ru-RU" dirty="0" smtClean="0">
                <a:solidFill>
                  <a:schemeClr val="bg1"/>
                </a:solidFill>
                <a:effectLst/>
                <a:latin typeface="Times New Roman"/>
                <a:ea typeface="Calibri"/>
                <a:cs typeface="Times New Roman"/>
              </a:rPr>
              <a:t>- защита сооружений, машин, приборов и людей от вредного воздействия </a:t>
            </a:r>
            <a:r>
              <a:rPr lang="ru-RU" i="1" dirty="0" smtClean="0">
                <a:solidFill>
                  <a:schemeClr val="bg1"/>
                </a:solidFill>
                <a:effectLst/>
                <a:latin typeface="Times New Roman"/>
                <a:ea typeface="Calibri"/>
                <a:cs typeface="Times New Roman"/>
              </a:rPr>
              <a:t>вибрации</a:t>
            </a:r>
            <a:r>
              <a:rPr lang="ru-RU" dirty="0" smtClean="0">
                <a:solidFill>
                  <a:schemeClr val="bg1"/>
                </a:solidFill>
                <a:effectLst/>
                <a:latin typeface="Times New Roman"/>
                <a:ea typeface="Calibri"/>
                <a:cs typeface="Times New Roman"/>
              </a:rPr>
              <a:t> путем введения </a:t>
            </a:r>
            <a:r>
              <a:rPr lang="ru-RU" i="1" dirty="0" err="1" smtClean="0">
                <a:solidFill>
                  <a:schemeClr val="bg1"/>
                </a:solidFill>
                <a:effectLst/>
                <a:latin typeface="Times New Roman"/>
                <a:ea typeface="Calibri"/>
                <a:cs typeface="Times New Roman"/>
              </a:rPr>
              <a:t>виброизоляторов</a:t>
            </a:r>
            <a:r>
              <a:rPr lang="ru-RU" dirty="0" smtClean="0">
                <a:solidFill>
                  <a:schemeClr val="bg1"/>
                </a:solidFill>
                <a:effectLst/>
                <a:latin typeface="Times New Roman"/>
                <a:ea typeface="Calibri"/>
                <a:cs typeface="Times New Roman"/>
              </a:rPr>
              <a:t> или амортизаторов между источниками вибрации и защищаемыми объектами.</a:t>
            </a:r>
            <a:endParaRPr lang="ru-RU" sz="1400" dirty="0" smtClean="0">
              <a:solidFill>
                <a:schemeClr val="bg1"/>
              </a:solidFill>
              <a:effectLst/>
              <a:latin typeface="Calibri"/>
              <a:ea typeface="Calibri"/>
              <a:cs typeface="Times New Roman"/>
            </a:endParaRPr>
          </a:p>
          <a:p>
            <a:pPr indent="450215" algn="just">
              <a:spcAft>
                <a:spcPts val="0"/>
              </a:spcAft>
            </a:pPr>
            <a:r>
              <a:rPr lang="ru-RU" b="1" dirty="0" err="1" smtClean="0">
                <a:solidFill>
                  <a:schemeClr val="bg1"/>
                </a:solidFill>
                <a:effectLst/>
                <a:latin typeface="Times New Roman"/>
                <a:ea typeface="Calibri"/>
                <a:cs typeface="Times New Roman"/>
              </a:rPr>
              <a:t>Виброизоляторы</a:t>
            </a:r>
            <a:r>
              <a:rPr lang="ru-RU" b="1" dirty="0" smtClean="0">
                <a:solidFill>
                  <a:schemeClr val="bg1"/>
                </a:solidFill>
                <a:effectLst/>
                <a:latin typeface="Times New Roman"/>
                <a:ea typeface="Calibri"/>
                <a:cs typeface="Times New Roman"/>
              </a:rPr>
              <a:t> - </a:t>
            </a:r>
            <a:r>
              <a:rPr lang="ru-RU" dirty="0" smtClean="0">
                <a:solidFill>
                  <a:schemeClr val="bg1"/>
                </a:solidFill>
                <a:effectLst/>
                <a:latin typeface="Times New Roman"/>
                <a:ea typeface="Calibri"/>
                <a:cs typeface="Times New Roman"/>
              </a:rPr>
              <a:t>изделия из стальных пружин, резины, </a:t>
            </a:r>
            <a:r>
              <a:rPr lang="ru-RU" dirty="0" err="1" smtClean="0">
                <a:solidFill>
                  <a:schemeClr val="bg1"/>
                </a:solidFill>
                <a:effectLst/>
                <a:latin typeface="Times New Roman"/>
                <a:ea typeface="Calibri"/>
                <a:cs typeface="Times New Roman"/>
              </a:rPr>
              <a:t>пневморезиновые</a:t>
            </a:r>
            <a:r>
              <a:rPr lang="ru-RU" dirty="0" smtClean="0">
                <a:solidFill>
                  <a:schemeClr val="bg1"/>
                </a:solidFill>
                <a:effectLst/>
                <a:latin typeface="Times New Roman"/>
                <a:ea typeface="Calibri"/>
                <a:cs typeface="Times New Roman"/>
              </a:rPr>
              <a:t>, резинометаллические, пружинно-пластмассовые и др. из материалов, обладающих большой внутренней вязкостью.</a:t>
            </a:r>
            <a:endParaRPr lang="ru-RU" sz="1400" dirty="0" smtClean="0">
              <a:solidFill>
                <a:schemeClr val="bg1"/>
              </a:solidFill>
              <a:effectLst/>
              <a:latin typeface="Calibri"/>
              <a:ea typeface="Calibri"/>
              <a:cs typeface="Times New Roman"/>
            </a:endParaRPr>
          </a:p>
          <a:p>
            <a:pPr indent="450215" algn="just">
              <a:spcAft>
                <a:spcPts val="0"/>
              </a:spcAft>
            </a:pPr>
            <a:r>
              <a:rPr lang="ru-RU" b="1" dirty="0" err="1" smtClean="0">
                <a:solidFill>
                  <a:schemeClr val="bg1"/>
                </a:solidFill>
                <a:effectLst/>
                <a:latin typeface="Times New Roman"/>
                <a:ea typeface="Calibri"/>
                <a:cs typeface="Times New Roman"/>
              </a:rPr>
              <a:t>Виброгашение</a:t>
            </a:r>
            <a:r>
              <a:rPr lang="ru-RU" b="1" dirty="0" smtClean="0">
                <a:solidFill>
                  <a:schemeClr val="bg1"/>
                </a:solidFill>
                <a:effectLst/>
                <a:latin typeface="Times New Roman"/>
                <a:ea typeface="Calibri"/>
                <a:cs typeface="Times New Roman"/>
              </a:rPr>
              <a:t> - </a:t>
            </a:r>
            <a:r>
              <a:rPr lang="ru-RU" dirty="0" smtClean="0">
                <a:solidFill>
                  <a:schemeClr val="bg1"/>
                </a:solidFill>
                <a:effectLst/>
                <a:latin typeface="Times New Roman"/>
                <a:ea typeface="Calibri"/>
                <a:cs typeface="Times New Roman"/>
              </a:rPr>
              <a:t>это уменьшение уровня вибраций путем введения в колебательную систему дополнительных масс (динамических виброгасителей) или увеличение жесткости системы (</a:t>
            </a:r>
            <a:r>
              <a:rPr lang="ru-RU" dirty="0" err="1" smtClean="0">
                <a:solidFill>
                  <a:schemeClr val="bg1"/>
                </a:solidFill>
                <a:effectLst/>
                <a:latin typeface="Times New Roman"/>
                <a:ea typeface="Calibri"/>
                <a:cs typeface="Times New Roman"/>
              </a:rPr>
              <a:t>виброгасящие</a:t>
            </a:r>
            <a:r>
              <a:rPr lang="ru-RU" dirty="0" smtClean="0">
                <a:solidFill>
                  <a:schemeClr val="bg1"/>
                </a:solidFill>
                <a:effectLst/>
                <a:latin typeface="Times New Roman"/>
                <a:ea typeface="Calibri"/>
                <a:cs typeface="Times New Roman"/>
              </a:rPr>
              <a:t> основания, фундаменты)</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326691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031325"/>
          </a:xfrm>
          <a:prstGeom prst="rect">
            <a:avLst/>
          </a:prstGeom>
        </p:spPr>
        <p:txBody>
          <a:bodyPr wrap="square">
            <a:spAutoFit/>
          </a:bodyPr>
          <a:lstStyle/>
          <a:p>
            <a:pPr indent="450215" algn="just">
              <a:spcAft>
                <a:spcPts val="0"/>
              </a:spcAft>
            </a:pPr>
            <a:r>
              <a:rPr lang="ru-RU" b="1" dirty="0" err="1" smtClean="0">
                <a:solidFill>
                  <a:schemeClr val="bg1"/>
                </a:solidFill>
                <a:effectLst/>
                <a:latin typeface="Times New Roman"/>
                <a:ea typeface="Calibri"/>
                <a:cs typeface="Times New Roman"/>
              </a:rPr>
              <a:t>Вибропоглощение</a:t>
            </a:r>
            <a:r>
              <a:rPr lang="ru-RU" b="1"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 нанесение на вибрирующую поверхность в местах максимальных амплитуд упруго-вязких материалов (резины, пластиков, </a:t>
            </a:r>
            <a:r>
              <a:rPr lang="ru-RU" dirty="0" err="1" smtClean="0">
                <a:solidFill>
                  <a:schemeClr val="bg1"/>
                </a:solidFill>
                <a:effectLst/>
                <a:latin typeface="Times New Roman"/>
                <a:ea typeface="Calibri"/>
                <a:cs typeface="Times New Roman"/>
              </a:rPr>
              <a:t>вибропоглощающих</a:t>
            </a:r>
            <a:r>
              <a:rPr lang="ru-RU" dirty="0" smtClean="0">
                <a:solidFill>
                  <a:schemeClr val="bg1"/>
                </a:solidFill>
                <a:effectLst/>
                <a:latin typeface="Times New Roman"/>
                <a:ea typeface="Calibri"/>
                <a:cs typeface="Times New Roman"/>
              </a:rPr>
              <a:t> мастик) слоем толщиной 2...3 толщины покрываемой конструкции.</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Calibri"/>
                <a:cs typeface="Times New Roman"/>
              </a:rPr>
              <a:t>СИЗ от вибраций - </a:t>
            </a:r>
            <a:r>
              <a:rPr lang="ru-RU" dirty="0" smtClean="0">
                <a:solidFill>
                  <a:schemeClr val="bg1"/>
                </a:solidFill>
                <a:effectLst/>
                <a:latin typeface="Times New Roman"/>
                <a:ea typeface="Calibri"/>
                <a:cs typeface="Times New Roman"/>
              </a:rPr>
              <a:t>рукавицы, перчатки, вкладыши, прокладки, </a:t>
            </a:r>
            <a:r>
              <a:rPr lang="ru-RU" dirty="0" err="1" smtClean="0">
                <a:solidFill>
                  <a:schemeClr val="bg1"/>
                </a:solidFill>
                <a:effectLst/>
                <a:latin typeface="Times New Roman"/>
                <a:ea typeface="Calibri"/>
                <a:cs typeface="Times New Roman"/>
              </a:rPr>
              <a:t>спецобувь</a:t>
            </a:r>
            <a:r>
              <a:rPr lang="ru-RU" dirty="0" smtClean="0">
                <a:solidFill>
                  <a:schemeClr val="bg1"/>
                </a:solidFill>
                <a:effectLst/>
                <a:latin typeface="Times New Roman"/>
                <a:ea typeface="Calibri"/>
                <a:cs typeface="Times New Roman"/>
              </a:rPr>
              <a:t>, подметки, наколенники, пояса, нагрудники, специальные костюмы - применяют при невозможности снизить вибрации до безопасного уровня.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Защитой от вибрации являются также рациональные режимы труда и отдыха.</a:t>
            </a:r>
            <a:endParaRPr lang="ru-RU" sz="1400" dirty="0">
              <a:solidFill>
                <a:schemeClr val="bg1"/>
              </a:solidFill>
              <a:effectLst/>
              <a:latin typeface="Calibri"/>
              <a:ea typeface="Calibri"/>
              <a:cs typeface="Times New Roman"/>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31324"/>
            <a:ext cx="4176464" cy="352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646" t="37415" r="7686" b="13936"/>
          <a:stretch/>
        </p:blipFill>
        <p:spPr bwMode="auto">
          <a:xfrm>
            <a:off x="4427984" y="2031324"/>
            <a:ext cx="4436833" cy="352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708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4524315"/>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Calibri"/>
                <a:cs typeface="Times New Roman"/>
              </a:rPr>
              <a:t>6. Инфразвук</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Инфразвук </a:t>
            </a:r>
            <a:r>
              <a:rPr lang="ru-RU" dirty="0" smtClean="0">
                <a:solidFill>
                  <a:schemeClr val="bg1"/>
                </a:solidFill>
                <a:effectLst/>
                <a:latin typeface="Times New Roman"/>
                <a:ea typeface="Calibri"/>
                <a:cs typeface="Times New Roman"/>
              </a:rPr>
              <a:t>– звуковые колебания и волны с частотами, лежащи­ми ниже полосы слышимых частот – 16 Гц, которые не воспринима­ются человеком. Нижняя граница инфразвука не определена.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Для инфразвука характерно малое поглощение. Поэтому инфра­звуковые волны в воздухе, воде и в земной коре могут распростра­няться на очень большие расстояния.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Медицинские исследования показали, какую опасность таят в себе инфразвуковые колебания: невидимые и неслышимые волны вызывают у человека чувство глубокой подавленности и необъяснимого страха. Особенно опасен инфразвук с частотой около 8 Гц из-за его возможного резонансного совпадения с ритмом биотоков.</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Инфразвук вреден во всех случаях — слабый действует на внутреннее ухо и вызывает симптомы морской болезни, сильный заставляет внутренние органы вибрировать, вызывает их повреждение и даже остановку сердца. При колебаниях средней интенсивности 110—50 дБ наблюдаются внутренние расстройства органов пищеварения и мозга с самыми различными последствиями, обмороками, общей слабостью. Инфразвук средней силы может вызвать слепоту.</a:t>
            </a:r>
            <a:endParaRPr lang="ru-RU" sz="1400" dirty="0">
              <a:solidFill>
                <a:schemeClr val="bg1"/>
              </a:solidFill>
              <a:effectLst/>
              <a:latin typeface="Calibri"/>
              <a:ea typeface="Calibri"/>
              <a:cs typeface="Times New Roman"/>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546" y="4524315"/>
            <a:ext cx="6926907" cy="1164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8718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82689"/>
            <a:ext cx="8928992" cy="5632311"/>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Calibri"/>
                <a:cs typeface="Times New Roman"/>
              </a:rPr>
              <a:t>7. Ультразвук</a:t>
            </a:r>
            <a:endParaRPr lang="ru-RU" sz="1400" dirty="0" smtClean="0">
              <a:solidFill>
                <a:schemeClr val="bg1"/>
              </a:solidFill>
              <a:effectLst/>
              <a:latin typeface="Calibri"/>
              <a:ea typeface="Calibri"/>
              <a:cs typeface="Times New Roman"/>
            </a:endParaRPr>
          </a:p>
          <a:p>
            <a:pPr indent="450215" algn="just">
              <a:spcAft>
                <a:spcPts val="0"/>
              </a:spcAft>
            </a:pPr>
            <a:r>
              <a:rPr lang="ru-RU" i="1" dirty="0" smtClean="0">
                <a:solidFill>
                  <a:schemeClr val="bg1"/>
                </a:solidFill>
                <a:effectLst/>
                <a:latin typeface="Times New Roman"/>
                <a:ea typeface="Calibri"/>
                <a:cs typeface="Times New Roman"/>
              </a:rPr>
              <a:t>Ультразвук </a:t>
            </a:r>
            <a:r>
              <a:rPr lang="ru-RU" dirty="0" smtClean="0">
                <a:solidFill>
                  <a:schemeClr val="bg1"/>
                </a:solidFill>
                <a:effectLst/>
                <a:latin typeface="Times New Roman"/>
                <a:ea typeface="Calibri"/>
                <a:cs typeface="Times New Roman"/>
              </a:rPr>
              <a:t>находит широкое применение в металлообрабатываю­щей промышленности, машиностроении, металлургии и т. д. Частота применяемого ультразвука от 20 кГц до 1 МГц, мощности – до несколь­ких киловатт. Ультразвук оказывает вредное воздействие на организм человека. У работающих с ультразвуковыми установками нередко на­блюдаются функциональные нарушения нервной системы, изменения давления, состава и свойства крови. Часты жалобы на головные боли, быструю утомляемость, потерю слуховой чувствительности. Поражающее действие ультразвук оказывает при интенсивности выше 120 дБ. Ультразвук может действовать на человека как через воздушную среду, так и через жидкую или твердую (контактное действие на руки).</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При непосредственном контакте человека со средами, по которым распространяется ультразвук, возникает контактное его действие на организм человека. При этом поражается периферическая нервная система и суставы в местах контакта, нарушается капиллярное кровообращение в кистях рук, снижается болевая чувствительность. Установлено, что ультразвуковые колебания, проникая в организм, могут вызвать серьезные местные изменения в тканях – воспаление, кровоизлияния, некроз (гибель клеток и тканей). Степень поражения зависит от интенсивности и длительности действия ультразвука, а также от присутствия других негативных факторов. Наличие шума ухудшает общее состояние.</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816744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1196"/>
            <a:ext cx="8640960"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6137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1196"/>
            <a:ext cx="7776864" cy="20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95147" y="2175570"/>
            <a:ext cx="8928992" cy="3539430"/>
          </a:xfrm>
          <a:prstGeom prst="rect">
            <a:avLst/>
          </a:prstGeom>
        </p:spPr>
        <p:txBody>
          <a:bodyPr wrap="square">
            <a:spAutoFit/>
          </a:bodyPr>
          <a:lstStyle/>
          <a:p>
            <a:pPr indent="450215" algn="just">
              <a:spcAft>
                <a:spcPts val="0"/>
              </a:spcAft>
            </a:pPr>
            <a:r>
              <a:rPr lang="ru-RU" sz="1600" b="1" dirty="0" smtClean="0">
                <a:solidFill>
                  <a:schemeClr val="bg1"/>
                </a:solidFill>
                <a:effectLst/>
                <a:latin typeface="Times New Roman"/>
                <a:ea typeface="Calibri"/>
                <a:cs typeface="Times New Roman"/>
              </a:rPr>
              <a:t>Защита </a:t>
            </a:r>
            <a:r>
              <a:rPr lang="ru-RU" sz="1600" dirty="0" smtClean="0">
                <a:solidFill>
                  <a:schemeClr val="bg1"/>
                </a:solidFill>
                <a:effectLst/>
                <a:latin typeface="Times New Roman"/>
                <a:ea typeface="Calibri"/>
                <a:cs typeface="Times New Roman"/>
              </a:rPr>
              <a:t>от действия ультразвука при </a:t>
            </a:r>
            <a:r>
              <a:rPr lang="ru-RU" sz="1600" b="1" i="1" dirty="0" smtClean="0">
                <a:solidFill>
                  <a:schemeClr val="bg1"/>
                </a:solidFill>
                <a:effectLst/>
                <a:latin typeface="Times New Roman"/>
                <a:ea typeface="Calibri"/>
                <a:cs typeface="Times New Roman"/>
              </a:rPr>
              <a:t>воздушном</a:t>
            </a:r>
            <a:r>
              <a:rPr lang="ru-RU" sz="1600" i="1" dirty="0" smtClean="0">
                <a:solidFill>
                  <a:schemeClr val="bg1"/>
                </a:solidFill>
                <a:effectLst/>
                <a:latin typeface="Times New Roman"/>
                <a:ea typeface="Calibri"/>
                <a:cs typeface="Times New Roman"/>
              </a:rPr>
              <a:t> </a:t>
            </a:r>
            <a:r>
              <a:rPr lang="ru-RU" sz="1600" dirty="0" smtClean="0">
                <a:solidFill>
                  <a:schemeClr val="bg1"/>
                </a:solidFill>
                <a:effectLst/>
                <a:latin typeface="Times New Roman"/>
                <a:ea typeface="Calibri"/>
                <a:cs typeface="Times New Roman"/>
              </a:rPr>
              <a:t>облучении может быть обеспечена:</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1. Путем использования в оборудовании более высоких рабочих частот, для которых допустимые уровни звукового давления выше.</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2. Путем выполнения оборудования, излучающего ультразвук, в звукоизолирующем исполнении типа кожухов. </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3. Путем устройства экранов, в том числе прозрачных, между обо­рудованием и работающим.</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4. Размещением ультразвуковых установок в специальных поме­щениях, </a:t>
            </a:r>
            <a:r>
              <a:rPr lang="ru-RU" sz="1600" dirty="0" err="1" smtClean="0">
                <a:solidFill>
                  <a:schemeClr val="bg1"/>
                </a:solidFill>
                <a:effectLst/>
                <a:latin typeface="Times New Roman"/>
                <a:ea typeface="Calibri"/>
                <a:cs typeface="Times New Roman"/>
              </a:rPr>
              <a:t>выгородках</a:t>
            </a:r>
            <a:r>
              <a:rPr lang="ru-RU" sz="1600" dirty="0" smtClean="0">
                <a:solidFill>
                  <a:schemeClr val="bg1"/>
                </a:solidFill>
                <a:effectLst/>
                <a:latin typeface="Times New Roman"/>
                <a:ea typeface="Calibri"/>
                <a:cs typeface="Times New Roman"/>
              </a:rPr>
              <a:t> или кабинах, если перечисленными выше меро­приятиями невозможно получить необходимый эффект.</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5. исключение контактов с источником ультразвука путем дистан­ционного управления и автоблокировок.</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6. применение для защиты рук рукавиц или перчаток.</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7.  устройство регламентирован­ных перерывов по 10...15мин для проведения тепловых гидропро­цедур, массажа, гимнастики и др.;</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Calibri"/>
                <a:cs typeface="Times New Roman"/>
              </a:rPr>
              <a:t>8. применение </a:t>
            </a:r>
            <a:r>
              <a:rPr lang="ru-RU" sz="1600" dirty="0" err="1" smtClean="0">
                <a:solidFill>
                  <a:schemeClr val="bg1"/>
                </a:solidFill>
                <a:effectLst/>
                <a:latin typeface="Times New Roman"/>
                <a:ea typeface="Calibri"/>
                <a:cs typeface="Times New Roman"/>
              </a:rPr>
              <a:t>противошумов</a:t>
            </a:r>
            <a:r>
              <a:rPr lang="ru-RU" sz="1600" dirty="0" smtClean="0">
                <a:solidFill>
                  <a:schemeClr val="bg1"/>
                </a:solidFill>
                <a:effectLst/>
                <a:latin typeface="Times New Roman"/>
                <a:ea typeface="Calibri"/>
                <a:cs typeface="Times New Roman"/>
              </a:rPr>
              <a:t> для защиты от воздушного ультра­звука.</a:t>
            </a:r>
            <a:endParaRPr lang="ru-RU" sz="1600" dirty="0" smtClean="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5541328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93204"/>
            <a:ext cx="8784976" cy="5078313"/>
          </a:xfrm>
          <a:prstGeom prst="rect">
            <a:avLst/>
          </a:prstGeom>
        </p:spPr>
        <p:txBody>
          <a:bodyPr wrap="square">
            <a:spAutoFit/>
          </a:bodyPr>
          <a:lstStyle/>
          <a:p>
            <a:pPr indent="715963" algn="ctr">
              <a:lnSpc>
                <a:spcPct val="150000"/>
              </a:lnSpc>
              <a:spcAft>
                <a:spcPts val="0"/>
              </a:spcAft>
            </a:pPr>
            <a:r>
              <a:rPr lang="ru-RU" b="1" dirty="0" smtClean="0">
                <a:solidFill>
                  <a:schemeClr val="bg1"/>
                </a:solidFill>
                <a:effectLst/>
                <a:latin typeface="Times New Roman"/>
                <a:ea typeface="Calibri"/>
                <a:cs typeface="Times New Roman"/>
              </a:rPr>
              <a:t>Вопросы для самоконтроля</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1. Что такое шум?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2. Что такое звуковое поле?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3. Основные характеристики звукового поля.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4. Что такое децибел?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5. Нулевой и болевой пороги слышимости.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6. Частотная характеристика шума.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7. Что такое октава, 1/2 октавы, 1/3 октавы?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8. Как рассчитывается суммарный уровень звукового давления от действия нескольких источников шума?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9. Динамический диапазон слышимости человека. </a:t>
            </a:r>
            <a:endParaRPr lang="ru-RU" sz="1400" dirty="0" smtClean="0">
              <a:solidFill>
                <a:schemeClr val="bg1"/>
              </a:solidFill>
              <a:effectLst/>
              <a:latin typeface="Calibri"/>
              <a:ea typeface="Calibri"/>
              <a:cs typeface="Times New Roman"/>
            </a:endParaRPr>
          </a:p>
          <a:p>
            <a:pPr indent="715963" algn="just">
              <a:lnSpc>
                <a:spcPct val="150000"/>
              </a:lnSpc>
              <a:spcAft>
                <a:spcPts val="0"/>
              </a:spcAft>
            </a:pPr>
            <a:r>
              <a:rPr lang="ru-RU" dirty="0" smtClean="0">
                <a:solidFill>
                  <a:schemeClr val="bg1"/>
                </a:solidFill>
                <a:effectLst/>
                <a:latin typeface="Times New Roman"/>
                <a:ea typeface="Calibri"/>
                <a:cs typeface="Times New Roman"/>
              </a:rPr>
              <a:t>10. Принципы нормирования параметров шума.</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8025979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24543"/>
            <a:ext cx="4176464" cy="5632311"/>
          </a:xfrm>
          <a:prstGeom prst="rect">
            <a:avLst/>
          </a:prstGeom>
        </p:spPr>
        <p:txBody>
          <a:bodyPr wrap="square">
            <a:spAutoFit/>
          </a:bodyPr>
          <a:lstStyle/>
          <a:p>
            <a:pPr indent="630238" algn="just">
              <a:spcAft>
                <a:spcPts val="0"/>
              </a:spcAft>
            </a:pPr>
            <a:r>
              <a:rPr lang="ru-RU" dirty="0" smtClean="0">
                <a:solidFill>
                  <a:schemeClr val="bg1"/>
                </a:solidFill>
                <a:effectLst/>
                <a:latin typeface="Times New Roman"/>
                <a:ea typeface="Calibri"/>
                <a:cs typeface="Times New Roman"/>
              </a:rPr>
              <a:t>Слуховые ощущения вызываются колебаниями упругой среды, которые представляют собой  </a:t>
            </a:r>
            <a:r>
              <a:rPr lang="ru-RU" b="1" dirty="0" smtClean="0">
                <a:solidFill>
                  <a:schemeClr val="bg1"/>
                </a:solidFill>
                <a:effectLst/>
                <a:latin typeface="Times New Roman"/>
                <a:ea typeface="Calibri"/>
                <a:cs typeface="Times New Roman"/>
              </a:rPr>
              <a:t>механические колебания</a:t>
            </a:r>
            <a:r>
              <a:rPr lang="ru-RU" dirty="0" smtClean="0">
                <a:solidFill>
                  <a:schemeClr val="bg1"/>
                </a:solidFill>
                <a:effectLst/>
                <a:latin typeface="Times New Roman"/>
                <a:ea typeface="Calibri"/>
                <a:cs typeface="Times New Roman"/>
              </a:rPr>
              <a:t>, распространяющиеся в газообразной, жидкой или твердой среде и воздействующие на органы слуха человека. При этом колебания среды воспринимаются как звук только в определенной области частот (16 Гц  -  20 кГц) и при звуковых давлениях, превышающих порог слышимости человека.</a:t>
            </a:r>
            <a:endParaRPr lang="ru-RU" sz="1400" dirty="0" smtClean="0">
              <a:solidFill>
                <a:schemeClr val="bg1"/>
              </a:solidFill>
              <a:effectLst/>
              <a:latin typeface="Calibri"/>
              <a:ea typeface="Calibri"/>
              <a:cs typeface="Times New Roman"/>
            </a:endParaRPr>
          </a:p>
          <a:p>
            <a:pPr indent="630238" algn="just">
              <a:spcAft>
                <a:spcPts val="0"/>
              </a:spcAft>
            </a:pPr>
            <a:r>
              <a:rPr lang="ru-RU" dirty="0" smtClean="0">
                <a:solidFill>
                  <a:schemeClr val="bg1"/>
                </a:solidFill>
                <a:effectLst/>
                <a:latin typeface="Times New Roman"/>
                <a:ea typeface="Calibri"/>
                <a:cs typeface="Times New Roman"/>
              </a:rPr>
              <a:t>Частоты колебаний среды, лежащие ниже и выше диапазона слышимости, называются соответственно </a:t>
            </a:r>
            <a:r>
              <a:rPr lang="ru-RU" b="1" dirty="0" smtClean="0">
                <a:solidFill>
                  <a:schemeClr val="bg1"/>
                </a:solidFill>
                <a:effectLst/>
                <a:latin typeface="Times New Roman"/>
                <a:ea typeface="Calibri"/>
                <a:cs typeface="Times New Roman"/>
              </a:rPr>
              <a:t>инфразвуковыми и ультразвуковыми</a:t>
            </a:r>
            <a:r>
              <a:rPr lang="ru-RU" dirty="0" smtClean="0">
                <a:solidFill>
                  <a:schemeClr val="bg1"/>
                </a:solidFill>
                <a:effectLst/>
                <a:latin typeface="Times New Roman"/>
                <a:ea typeface="Calibri"/>
                <a:cs typeface="Times New Roman"/>
              </a:rPr>
              <a:t>. Они не имеют отношения к слуховым ощущениям человека и воспринимаются как физические воздействия среды.</a:t>
            </a:r>
            <a:endParaRPr lang="ru-RU" sz="1400" dirty="0">
              <a:solidFill>
                <a:schemeClr val="bg1"/>
              </a:solidFill>
              <a:effectLst/>
              <a:latin typeface="Calibri"/>
              <a:ea typeface="Calibri"/>
              <a:cs typeface="Times New Roman"/>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00348"/>
            <a:ext cx="4749518" cy="528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336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21196"/>
            <a:ext cx="8856984" cy="707886"/>
          </a:xfrm>
          <a:prstGeom prst="rect">
            <a:avLst/>
          </a:prstGeom>
        </p:spPr>
        <p:txBody>
          <a:bodyPr wrap="square">
            <a:spAutoFit/>
          </a:bodyPr>
          <a:lstStyle/>
          <a:p>
            <a:pPr indent="450215" algn="just">
              <a:spcAft>
                <a:spcPts val="0"/>
              </a:spcAft>
            </a:pPr>
            <a:r>
              <a:rPr lang="ru-RU" sz="2000" b="1" dirty="0" smtClean="0">
                <a:solidFill>
                  <a:schemeClr val="bg1"/>
                </a:solidFill>
                <a:effectLst/>
                <a:latin typeface="Times New Roman"/>
                <a:ea typeface="Calibri"/>
                <a:cs typeface="Times New Roman"/>
              </a:rPr>
              <a:t>Звуковые колебания</a:t>
            </a:r>
            <a:r>
              <a:rPr lang="ru-RU" sz="2000" dirty="0" smtClean="0">
                <a:solidFill>
                  <a:schemeClr val="bg1"/>
                </a:solidFill>
                <a:effectLst/>
                <a:latin typeface="Times New Roman"/>
                <a:ea typeface="Calibri"/>
                <a:cs typeface="Times New Roman"/>
              </a:rPr>
              <a:t> частиц упругой среды имеют сложный характер и могут быть представлены в виде функции времени </a:t>
            </a:r>
            <a:r>
              <a:rPr lang="ru-RU" sz="2000" i="1" dirty="0" smtClean="0">
                <a:solidFill>
                  <a:schemeClr val="bg1"/>
                </a:solidFill>
                <a:effectLst/>
                <a:latin typeface="Times New Roman"/>
                <a:ea typeface="Calibri"/>
                <a:cs typeface="Times New Roman"/>
              </a:rPr>
              <a:t>a = a(t)</a:t>
            </a:r>
            <a:endParaRPr lang="ru-RU" sz="2000" dirty="0">
              <a:solidFill>
                <a:schemeClr val="bg1"/>
              </a:solidFill>
              <a:effectLst/>
              <a:latin typeface="Calibri"/>
              <a:ea typeface="Calibri"/>
              <a:cs typeface="Times New Roman"/>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19" y="815988"/>
            <a:ext cx="4392677" cy="304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88749" y="3865612"/>
            <a:ext cx="8856984" cy="1754326"/>
          </a:xfrm>
          <a:prstGeom prst="rect">
            <a:avLst/>
          </a:prstGeom>
        </p:spPr>
        <p:txBody>
          <a:bodyPr wrap="square">
            <a:spAutoFit/>
          </a:bodyPr>
          <a:lstStyle/>
          <a:p>
            <a:pPr indent="715963" algn="just">
              <a:spcAft>
                <a:spcPts val="0"/>
              </a:spcAft>
            </a:pPr>
            <a:r>
              <a:rPr lang="ru-RU" b="1" dirty="0" smtClean="0">
                <a:solidFill>
                  <a:schemeClr val="bg1"/>
                </a:solidFill>
                <a:effectLst/>
                <a:latin typeface="Times New Roman"/>
                <a:ea typeface="Calibri"/>
                <a:cs typeface="Times New Roman"/>
              </a:rPr>
              <a:t>В зависимости от способа возбуждения колебаний различают:</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плоскую звуковую волну</a:t>
            </a:r>
            <a:r>
              <a:rPr lang="ru-RU" dirty="0" smtClean="0">
                <a:solidFill>
                  <a:schemeClr val="bg1"/>
                </a:solidFill>
                <a:effectLst/>
                <a:latin typeface="Times New Roman"/>
                <a:ea typeface="Calibri"/>
                <a:cs typeface="Times New Roman"/>
              </a:rPr>
              <a:t>, создаваемую плоской колеблющейся поверхностью;</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цилиндрическую звуковую волну</a:t>
            </a:r>
            <a:r>
              <a:rPr lang="ru-RU" i="1" dirty="0" smtClean="0">
                <a:solidFill>
                  <a:schemeClr val="bg1"/>
                </a:solidFill>
                <a:effectLst/>
                <a:latin typeface="Times New Roman"/>
                <a:ea typeface="Calibri"/>
                <a:cs typeface="Times New Roman"/>
              </a:rPr>
              <a:t>,</a:t>
            </a:r>
            <a:r>
              <a:rPr lang="ru-RU" dirty="0" smtClean="0">
                <a:solidFill>
                  <a:schemeClr val="bg1"/>
                </a:solidFill>
                <a:effectLst/>
                <a:latin typeface="Times New Roman"/>
                <a:ea typeface="Calibri"/>
                <a:cs typeface="Times New Roman"/>
              </a:rPr>
              <a:t> создаваемую радиально колеблющейся боковой поверхностью цилиндра;</a:t>
            </a:r>
            <a:endParaRPr lang="ru-RU" sz="1400" dirty="0" smtClean="0">
              <a:solidFill>
                <a:schemeClr val="bg1"/>
              </a:solidFill>
              <a:effectLst/>
              <a:latin typeface="Calibri"/>
              <a:ea typeface="Calibri"/>
              <a:cs typeface="Times New Roman"/>
            </a:endParaRPr>
          </a:p>
          <a:p>
            <a:pPr indent="715963" algn="just">
              <a:spcAft>
                <a:spcPts val="0"/>
              </a:spcAft>
            </a:pPr>
            <a:r>
              <a:rPr lang="ru-RU" dirty="0" smtClean="0">
                <a:solidFill>
                  <a:schemeClr val="bg1"/>
                </a:solidFill>
                <a:effectLst/>
                <a:latin typeface="Times New Roman"/>
                <a:ea typeface="Calibri"/>
                <a:cs typeface="Times New Roman"/>
              </a:rPr>
              <a:t>· </a:t>
            </a:r>
            <a:r>
              <a:rPr lang="ru-RU" b="1" dirty="0" smtClean="0">
                <a:solidFill>
                  <a:schemeClr val="bg1"/>
                </a:solidFill>
                <a:effectLst/>
                <a:latin typeface="Times New Roman"/>
                <a:ea typeface="Calibri"/>
                <a:cs typeface="Times New Roman"/>
              </a:rPr>
              <a:t>сферическую звуковую волну</a:t>
            </a:r>
            <a:r>
              <a:rPr lang="ru-RU" i="1" dirty="0" smtClean="0">
                <a:solidFill>
                  <a:schemeClr val="bg1"/>
                </a:solidFill>
                <a:effectLst/>
                <a:latin typeface="Times New Roman"/>
                <a:ea typeface="Calibri"/>
                <a:cs typeface="Times New Roman"/>
              </a:rPr>
              <a:t>,</a:t>
            </a:r>
            <a:r>
              <a:rPr lang="ru-RU" dirty="0" smtClean="0">
                <a:solidFill>
                  <a:schemeClr val="bg1"/>
                </a:solidFill>
                <a:effectLst/>
                <a:latin typeface="Times New Roman"/>
                <a:ea typeface="Calibri"/>
                <a:cs typeface="Times New Roman"/>
              </a:rPr>
              <a:t> создаваемую точечным источником колебаний типа пульсирующий шар.  </a:t>
            </a:r>
            <a:endParaRPr lang="ru-RU" sz="1400" dirty="0">
              <a:solidFill>
                <a:schemeClr val="bg1"/>
              </a:solidFill>
              <a:effectLst/>
              <a:latin typeface="Calibri"/>
              <a:ea typeface="Calibri"/>
              <a:cs typeface="Times New Roman"/>
            </a:endParaRPr>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147"/>
          <a:stretch/>
        </p:blipFill>
        <p:spPr bwMode="auto">
          <a:xfrm>
            <a:off x="4644008" y="815988"/>
            <a:ext cx="4292696" cy="304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7801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416320"/>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Основными параметрами, характеризующими звуковую  волну, являются: </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звуковое давление</a:t>
            </a:r>
            <a:r>
              <a:rPr lang="ru-RU" dirty="0" smtClean="0">
                <a:solidFill>
                  <a:schemeClr val="bg1"/>
                </a:solidFill>
                <a:effectLst/>
                <a:latin typeface="Times New Roman"/>
                <a:ea typeface="Calibri"/>
                <a:cs typeface="Times New Roman"/>
              </a:rPr>
              <a:t>  </a:t>
            </a:r>
            <a:r>
              <a:rPr lang="ru-RU" i="1" dirty="0" err="1" smtClean="0">
                <a:solidFill>
                  <a:schemeClr val="bg1"/>
                </a:solidFill>
                <a:effectLst/>
                <a:latin typeface="Times New Roman"/>
                <a:ea typeface="Calibri"/>
                <a:cs typeface="Times New Roman"/>
              </a:rPr>
              <a:t>p</a:t>
            </a:r>
            <a:r>
              <a:rPr lang="ru-RU" baseline="-25000" dirty="0" err="1" smtClean="0">
                <a:solidFill>
                  <a:schemeClr val="bg1"/>
                </a:solidFill>
                <a:effectLst/>
                <a:latin typeface="Times New Roman"/>
                <a:ea typeface="Calibri"/>
                <a:cs typeface="Times New Roman"/>
              </a:rPr>
              <a:t>зв</a:t>
            </a:r>
            <a:r>
              <a:rPr lang="ru-RU" dirty="0" smtClean="0">
                <a:solidFill>
                  <a:schemeClr val="bg1"/>
                </a:solidFill>
                <a:effectLst/>
                <a:latin typeface="Times New Roman"/>
                <a:ea typeface="Calibri"/>
                <a:cs typeface="Times New Roman"/>
              </a:rPr>
              <a:t>,</a:t>
            </a:r>
            <a:r>
              <a:rPr lang="ru-RU" baseline="-25000"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Па;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интенсивность звука I</a:t>
            </a:r>
            <a:r>
              <a:rPr lang="ru-RU" dirty="0" smtClean="0">
                <a:solidFill>
                  <a:schemeClr val="bg1"/>
                </a:solidFill>
                <a:effectLst/>
                <a:latin typeface="Times New Roman"/>
                <a:ea typeface="Calibri"/>
                <a:cs typeface="Times New Roman"/>
              </a:rPr>
              <a:t>, Вт/м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длина звуковой волны</a:t>
            </a:r>
            <a:r>
              <a:rPr lang="ru-RU" dirty="0" smtClean="0">
                <a:solidFill>
                  <a:schemeClr val="bg1"/>
                </a:solidFill>
                <a:effectLst/>
                <a:latin typeface="Times New Roman"/>
                <a:ea typeface="Calibri"/>
                <a:cs typeface="Times New Roman"/>
              </a:rPr>
              <a:t> l, м;</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скорость распространения волны</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с</a:t>
            </a:r>
            <a:r>
              <a:rPr lang="ru-RU" dirty="0" smtClean="0">
                <a:solidFill>
                  <a:schemeClr val="bg1"/>
                </a:solidFill>
                <a:effectLst/>
                <a:latin typeface="Times New Roman"/>
                <a:ea typeface="Calibri"/>
                <a:cs typeface="Times New Roman"/>
              </a:rPr>
              <a:t>, м/с;</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частота колебаний</a:t>
            </a:r>
            <a:r>
              <a:rPr lang="ru-RU" dirty="0" smtClean="0">
                <a:solidFill>
                  <a:schemeClr val="bg1"/>
                </a:solidFill>
                <a:effectLst/>
                <a:latin typeface="Times New Roman"/>
                <a:ea typeface="Calibri"/>
                <a:cs typeface="Times New Roman"/>
              </a:rPr>
              <a:t> </a:t>
            </a:r>
            <a:r>
              <a:rPr lang="ru-RU" i="1" dirty="0" smtClean="0">
                <a:solidFill>
                  <a:schemeClr val="bg1"/>
                </a:solidFill>
                <a:effectLst/>
                <a:latin typeface="Times New Roman"/>
                <a:ea typeface="Calibri"/>
                <a:cs typeface="Times New Roman"/>
              </a:rPr>
              <a:t>f</a:t>
            </a:r>
            <a:r>
              <a:rPr lang="ru-RU" dirty="0" smtClean="0">
                <a:solidFill>
                  <a:schemeClr val="bg1"/>
                </a:solidFill>
                <a:effectLst/>
                <a:latin typeface="Times New Roman"/>
                <a:ea typeface="Calibri"/>
                <a:cs typeface="Times New Roman"/>
              </a:rPr>
              <a:t>, Гц.</a:t>
            </a:r>
            <a:endParaRPr lang="ru-RU" sz="1400" dirty="0" smtClean="0">
              <a:solidFill>
                <a:schemeClr val="bg1"/>
              </a:solidFill>
              <a:effectLst/>
              <a:latin typeface="Calibri"/>
              <a:ea typeface="Calibri"/>
              <a:cs typeface="Times New Roman"/>
            </a:endParaRPr>
          </a:p>
          <a:p>
            <a:pPr indent="450215" algn="just">
              <a:spcAft>
                <a:spcPts val="0"/>
              </a:spcAft>
            </a:pPr>
            <a:r>
              <a:rPr lang="ru-RU" b="1" i="1" dirty="0" smtClean="0">
                <a:solidFill>
                  <a:schemeClr val="bg1"/>
                </a:solidFill>
                <a:effectLst/>
                <a:latin typeface="Times New Roman"/>
                <a:ea typeface="Calibri"/>
                <a:cs typeface="Times New Roman"/>
              </a:rPr>
              <a:t>Частота звука</a:t>
            </a:r>
            <a:r>
              <a:rPr lang="ru-RU" dirty="0" smtClean="0">
                <a:solidFill>
                  <a:schemeClr val="bg1"/>
                </a:solidFill>
                <a:effectLst/>
                <a:latin typeface="Times New Roman"/>
                <a:ea typeface="Calibri"/>
                <a:cs typeface="Times New Roman"/>
              </a:rPr>
              <a:t> - число звуковых колебаний в одну секунду, измеряемая в герцах. Один герц (1 Гц) равен одному колебанию в секунду. Нота "ля" первой октавы соответствует частоте 440 Гц. </a:t>
            </a:r>
            <a:r>
              <a:rPr lang="ru-RU" b="1" i="1" dirty="0" smtClean="0">
                <a:solidFill>
                  <a:schemeClr val="bg1"/>
                </a:solidFill>
                <a:effectLst/>
                <a:latin typeface="Times New Roman"/>
                <a:ea typeface="Calibri"/>
                <a:cs typeface="Times New Roman"/>
              </a:rPr>
              <a:t>Высота звука</a:t>
            </a:r>
            <a:r>
              <a:rPr lang="ru-RU" dirty="0" smtClean="0">
                <a:solidFill>
                  <a:schemeClr val="bg1"/>
                </a:solidFill>
                <a:effectLst/>
                <a:latin typeface="Times New Roman"/>
                <a:ea typeface="Calibri"/>
                <a:cs typeface="Times New Roman"/>
              </a:rPr>
              <a:t> определяется частотой колебаний: чем больше частота колебаний, тем выше звук. </a:t>
            </a:r>
            <a:r>
              <a:rPr lang="ru-RU" b="1" i="1" dirty="0" smtClean="0">
                <a:solidFill>
                  <a:schemeClr val="bg1"/>
                </a:solidFill>
                <a:effectLst/>
                <a:latin typeface="Times New Roman"/>
                <a:ea typeface="Calibri"/>
                <a:cs typeface="Times New Roman"/>
              </a:rPr>
              <a:t>Громкость звука</a:t>
            </a:r>
            <a:r>
              <a:rPr lang="ru-RU" dirty="0" smtClean="0">
                <a:solidFill>
                  <a:schemeClr val="bg1"/>
                </a:solidFill>
                <a:effectLst/>
                <a:latin typeface="Times New Roman"/>
                <a:ea typeface="Calibri"/>
                <a:cs typeface="Times New Roman"/>
              </a:rPr>
              <a:t> определяется его интенсивностью, выражаемой в Вт/м</a:t>
            </a:r>
            <a:r>
              <a:rPr lang="ru-RU" baseline="30000" dirty="0" smtClean="0">
                <a:solidFill>
                  <a:schemeClr val="bg1"/>
                </a:solidFill>
                <a:effectLst/>
                <a:latin typeface="Times New Roman"/>
                <a:ea typeface="Calibri"/>
                <a:cs typeface="Times New Roman"/>
              </a:rPr>
              <a:t>2</a:t>
            </a:r>
            <a:r>
              <a:rPr lang="ru-RU" dirty="0" smtClean="0">
                <a:solidFill>
                  <a:schemeClr val="bg1"/>
                </a:solidFill>
                <a:effectLst/>
                <a:latin typeface="Times New Roman"/>
                <a:ea typeface="Calibri"/>
                <a:cs typeface="Times New Roman"/>
              </a:rPr>
              <a:t>. Однако интенсивность звука в этих единицах выражать довольно трудно. </a:t>
            </a:r>
            <a:endParaRPr lang="ru-RU" sz="1400" dirty="0">
              <a:solidFill>
                <a:schemeClr val="bg1"/>
              </a:solidFill>
              <a:effectLst/>
              <a:latin typeface="Calibri"/>
              <a:ea typeface="Calibri"/>
              <a:cs typeface="Times New Roman"/>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119" t="33758" r="2905" b="22448"/>
          <a:stretch/>
        </p:blipFill>
        <p:spPr bwMode="auto">
          <a:xfrm>
            <a:off x="5364088" y="3073524"/>
            <a:ext cx="3672408"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3501" b="38250"/>
          <a:stretch/>
        </p:blipFill>
        <p:spPr bwMode="auto">
          <a:xfrm>
            <a:off x="107504" y="3416320"/>
            <a:ext cx="5184577" cy="2177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60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693319"/>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Calibri"/>
                <a:cs typeface="Times New Roman"/>
              </a:rPr>
              <a:t>Если в сплошной среде возбудить колебания, то они расходятся во все стороны. Наглядным примером являются  колебания волн на воде. При этом следует различать скорость распространения механических колебаний  </a:t>
            </a:r>
            <a:r>
              <a:rPr lang="ru-RU" b="1" i="1" dirty="0" smtClean="0">
                <a:solidFill>
                  <a:schemeClr val="bg1"/>
                </a:solidFill>
                <a:effectLst/>
                <a:latin typeface="Times New Roman"/>
                <a:ea typeface="Calibri"/>
                <a:cs typeface="Times New Roman"/>
              </a:rPr>
              <a:t>U</a:t>
            </a:r>
            <a:r>
              <a:rPr lang="ru-RU" dirty="0" smtClean="0">
                <a:solidFill>
                  <a:schemeClr val="bg1"/>
                </a:solidFill>
                <a:effectLst/>
                <a:latin typeface="Times New Roman"/>
                <a:ea typeface="Calibri"/>
                <a:cs typeface="Times New Roman"/>
              </a:rPr>
              <a:t> (в нашем случае видимые поперечные колебания воды) и скорость распространения возмущающего действия </a:t>
            </a:r>
            <a:r>
              <a:rPr lang="ru-RU" b="1" i="1" dirty="0" smtClean="0">
                <a:solidFill>
                  <a:schemeClr val="bg1"/>
                </a:solidFill>
                <a:effectLst/>
                <a:latin typeface="Times New Roman"/>
                <a:ea typeface="Calibri"/>
                <a:cs typeface="Times New Roman"/>
              </a:rPr>
              <a:t>С</a:t>
            </a:r>
            <a:r>
              <a:rPr lang="ru-RU" i="1" dirty="0" smtClean="0">
                <a:solidFill>
                  <a:schemeClr val="bg1"/>
                </a:solidFill>
                <a:effectLst/>
                <a:latin typeface="Times New Roman"/>
                <a:ea typeface="Calibri"/>
                <a:cs typeface="Times New Roman"/>
              </a:rPr>
              <a:t> </a:t>
            </a:r>
            <a:r>
              <a:rPr lang="ru-RU" dirty="0" smtClean="0">
                <a:solidFill>
                  <a:schemeClr val="bg1"/>
                </a:solidFill>
                <a:effectLst/>
                <a:latin typeface="Times New Roman"/>
                <a:ea typeface="Calibri"/>
                <a:cs typeface="Times New Roman"/>
              </a:rPr>
              <a:t>(продольные акустические колебания).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Calibri"/>
                <a:cs typeface="Times New Roman"/>
              </a:rPr>
              <a:t>С физической точки зрения распространение колебаний состоит в передаче импульса движения от одной молекулы к другой. Благодаря упругим межмолекулярным связям движение каждой из них повторяет движение предыдущей. Передача импульса требует определенной затраты времени, в результате чего движение молекул в точках наблюдения происходит с запаздыванием по отношению к движению молекул в зоне возбуждения колебаний. Таким образом, колебания распространяются с определенной скоростью. Скорость распространения звуковой волны </a:t>
            </a:r>
            <a:r>
              <a:rPr lang="ru-RU" b="1" i="1" dirty="0" smtClean="0">
                <a:solidFill>
                  <a:schemeClr val="bg1"/>
                </a:solidFill>
                <a:effectLst/>
                <a:latin typeface="Times New Roman"/>
                <a:ea typeface="Calibri"/>
                <a:cs typeface="Times New Roman"/>
              </a:rPr>
              <a:t>С </a:t>
            </a:r>
            <a:r>
              <a:rPr lang="ru-RU" dirty="0" smtClean="0">
                <a:solidFill>
                  <a:schemeClr val="bg1"/>
                </a:solidFill>
                <a:effectLst/>
                <a:latin typeface="Times New Roman"/>
                <a:ea typeface="Calibri"/>
                <a:cs typeface="Times New Roman"/>
              </a:rPr>
              <a:t>- это физическое свойство среды.</a:t>
            </a:r>
            <a:endParaRPr lang="ru-RU" sz="1400" dirty="0">
              <a:solidFill>
                <a:schemeClr val="bg1"/>
              </a:solidFill>
              <a:effectLst/>
              <a:latin typeface="Calibri"/>
              <a:ea typeface="Calibri"/>
              <a:cs typeface="Times New Roman"/>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433564"/>
            <a:ext cx="6192688" cy="228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740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5740" y="0"/>
            <a:ext cx="8928992" cy="3016210"/>
          </a:xfrm>
          <a:prstGeom prst="rect">
            <a:avLst/>
          </a:prstGeom>
        </p:spPr>
        <p:txBody>
          <a:bodyPr wrap="square">
            <a:spAutoFit/>
          </a:bodyPr>
          <a:lstStyle/>
          <a:p>
            <a:pPr indent="450215">
              <a:spcAft>
                <a:spcPts val="0"/>
              </a:spcAft>
            </a:pPr>
            <a:r>
              <a:rPr lang="ru-RU" sz="1900" dirty="0" smtClean="0">
                <a:solidFill>
                  <a:schemeClr val="bg1"/>
                </a:solidFill>
                <a:effectLst/>
                <a:latin typeface="Times New Roman"/>
                <a:ea typeface="Times New Roman"/>
              </a:rPr>
              <a:t>Длина волны </a:t>
            </a:r>
            <a:r>
              <a:rPr lang="en-US" sz="1900" dirty="0">
                <a:solidFill>
                  <a:schemeClr val="bg1"/>
                </a:solidFill>
                <a:latin typeface="Symbol"/>
              </a:rPr>
              <a:t>l</a:t>
            </a:r>
            <a:r>
              <a:rPr lang="ru-RU" sz="1900" dirty="0">
                <a:solidFill>
                  <a:schemeClr val="bg1"/>
                </a:solidFill>
                <a:latin typeface="Symbol"/>
              </a:rPr>
              <a:t> </a:t>
            </a:r>
            <a:r>
              <a:rPr lang="ru-RU" sz="1900" dirty="0" smtClean="0">
                <a:solidFill>
                  <a:schemeClr val="bg1"/>
                </a:solidFill>
                <a:effectLst/>
                <a:latin typeface="Times New Roman"/>
                <a:ea typeface="Times New Roman"/>
              </a:rPr>
              <a:t>равна длине пути, проходимого звуковой волной за один период Т:</a:t>
            </a:r>
          </a:p>
          <a:p>
            <a:pPr algn="ctr">
              <a:spcAft>
                <a:spcPts val="0"/>
              </a:spcAft>
            </a:pPr>
            <a:r>
              <a:rPr lang="ru-RU" sz="1900" dirty="0" smtClean="0">
                <a:solidFill>
                  <a:schemeClr val="bg1"/>
                </a:solidFill>
                <a:effectLst/>
                <a:latin typeface="Times New Roman"/>
                <a:ea typeface="Calibri"/>
                <a:cs typeface="Times New Roman"/>
              </a:rPr>
              <a:t>λ = с*Т</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Calibri"/>
                <a:cs typeface="Times New Roman"/>
              </a:rPr>
              <a:t>где  </a:t>
            </a:r>
            <a:r>
              <a:rPr lang="ru-RU" sz="1900" i="1" dirty="0" smtClean="0">
                <a:solidFill>
                  <a:schemeClr val="bg1"/>
                </a:solidFill>
                <a:effectLst/>
                <a:latin typeface="Times New Roman"/>
                <a:ea typeface="Calibri"/>
                <a:cs typeface="Times New Roman"/>
              </a:rPr>
              <a:t>с - </a:t>
            </a:r>
            <a:r>
              <a:rPr lang="ru-RU" sz="1900" dirty="0" smtClean="0">
                <a:solidFill>
                  <a:schemeClr val="bg1"/>
                </a:solidFill>
                <a:effectLst/>
                <a:latin typeface="Times New Roman"/>
                <a:ea typeface="Calibri"/>
                <a:cs typeface="Times New Roman"/>
              </a:rPr>
              <a:t>скорость звука</a:t>
            </a:r>
            <a:r>
              <a:rPr lang="ru-RU" sz="1900" i="1" dirty="0" smtClean="0">
                <a:solidFill>
                  <a:schemeClr val="bg1"/>
                </a:solidFill>
                <a:effectLst/>
                <a:latin typeface="Times New Roman"/>
                <a:ea typeface="Calibri"/>
                <a:cs typeface="Times New Roman"/>
              </a:rPr>
              <a:t>, Т = </a:t>
            </a:r>
            <a:r>
              <a:rPr lang="ru-RU" sz="1900" dirty="0" smtClean="0">
                <a:solidFill>
                  <a:schemeClr val="bg1"/>
                </a:solidFill>
                <a:effectLst/>
                <a:latin typeface="Times New Roman"/>
                <a:ea typeface="Calibri"/>
                <a:cs typeface="Times New Roman"/>
              </a:rPr>
              <a:t>1</a:t>
            </a:r>
            <a:r>
              <a:rPr lang="ru-RU" sz="1900" i="1" dirty="0" smtClean="0">
                <a:solidFill>
                  <a:schemeClr val="bg1"/>
                </a:solidFill>
                <a:effectLst/>
                <a:latin typeface="Times New Roman"/>
                <a:ea typeface="Calibri"/>
                <a:cs typeface="Times New Roman"/>
              </a:rPr>
              <a:t>/f</a:t>
            </a:r>
            <a:r>
              <a:rPr lang="ru-RU" sz="1900" dirty="0" smtClean="0">
                <a:solidFill>
                  <a:schemeClr val="bg1"/>
                </a:solidFill>
                <a:effectLst/>
                <a:latin typeface="Times New Roman"/>
                <a:ea typeface="Calibri"/>
                <a:cs typeface="Times New Roman"/>
              </a:rPr>
              <a:t>.</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Calibri"/>
                <a:cs typeface="Times New Roman"/>
              </a:rPr>
              <a:t>Звуковые колебания в воздухе приводят к его </a:t>
            </a:r>
            <a:r>
              <a:rPr lang="ru-RU" sz="1900" b="1" dirty="0" smtClean="0">
                <a:solidFill>
                  <a:schemeClr val="bg1"/>
                </a:solidFill>
                <a:effectLst/>
                <a:latin typeface="Times New Roman"/>
                <a:ea typeface="Calibri"/>
                <a:cs typeface="Times New Roman"/>
              </a:rPr>
              <a:t>сжатию и разрежению</a:t>
            </a:r>
            <a:r>
              <a:rPr lang="ru-RU" sz="1900" dirty="0" smtClean="0">
                <a:solidFill>
                  <a:schemeClr val="bg1"/>
                </a:solidFill>
                <a:effectLst/>
                <a:latin typeface="Times New Roman"/>
                <a:ea typeface="Calibri"/>
                <a:cs typeface="Times New Roman"/>
              </a:rPr>
              <a:t>. В областях сжатия давление воздуха возрастает, а в областях разрежения понижается. Разность между давлением, существующем в возмущенной среде </a:t>
            </a:r>
            <a:r>
              <a:rPr lang="ru-RU" sz="1900" i="1" dirty="0" err="1" smtClean="0">
                <a:solidFill>
                  <a:schemeClr val="bg1"/>
                </a:solidFill>
                <a:effectLst/>
                <a:latin typeface="Times New Roman"/>
                <a:ea typeface="Calibri"/>
                <a:cs typeface="Times New Roman"/>
              </a:rPr>
              <a:t>p</a:t>
            </a:r>
            <a:r>
              <a:rPr lang="ru-RU" sz="1900" baseline="-25000" dirty="0" err="1" smtClean="0">
                <a:solidFill>
                  <a:schemeClr val="bg1"/>
                </a:solidFill>
                <a:effectLst/>
                <a:latin typeface="Times New Roman"/>
                <a:ea typeface="Calibri"/>
                <a:cs typeface="Times New Roman"/>
              </a:rPr>
              <a:t>ср</a:t>
            </a:r>
            <a:r>
              <a:rPr lang="ru-RU" sz="1900" baseline="-25000" dirty="0" smtClean="0">
                <a:solidFill>
                  <a:schemeClr val="bg1"/>
                </a:solidFill>
                <a:effectLst/>
                <a:latin typeface="Times New Roman"/>
                <a:ea typeface="Calibri"/>
                <a:cs typeface="Times New Roman"/>
              </a:rPr>
              <a:t>  </a:t>
            </a:r>
            <a:r>
              <a:rPr lang="ru-RU" sz="1900" dirty="0" smtClean="0">
                <a:solidFill>
                  <a:schemeClr val="bg1"/>
                </a:solidFill>
                <a:effectLst/>
                <a:latin typeface="Times New Roman"/>
                <a:ea typeface="Calibri"/>
                <a:cs typeface="Times New Roman"/>
              </a:rPr>
              <a:t>в данный момент, и атмосферным давлением </a:t>
            </a:r>
            <a:r>
              <a:rPr lang="ru-RU" sz="1900" i="1" dirty="0" err="1" smtClean="0">
                <a:solidFill>
                  <a:schemeClr val="bg1"/>
                </a:solidFill>
                <a:effectLst/>
                <a:latin typeface="Times New Roman"/>
                <a:ea typeface="Calibri"/>
                <a:cs typeface="Times New Roman"/>
              </a:rPr>
              <a:t>p</a:t>
            </a:r>
            <a:r>
              <a:rPr lang="ru-RU" sz="1900" baseline="-25000" dirty="0" err="1" smtClean="0">
                <a:solidFill>
                  <a:schemeClr val="bg1"/>
                </a:solidFill>
                <a:effectLst/>
                <a:latin typeface="Times New Roman"/>
                <a:ea typeface="Calibri"/>
                <a:cs typeface="Times New Roman"/>
              </a:rPr>
              <a:t>атм</a:t>
            </a:r>
            <a:r>
              <a:rPr lang="ru-RU" sz="1900" dirty="0" smtClean="0">
                <a:solidFill>
                  <a:schemeClr val="bg1"/>
                </a:solidFill>
                <a:effectLst/>
                <a:latin typeface="Times New Roman"/>
                <a:ea typeface="Calibri"/>
                <a:cs typeface="Times New Roman"/>
              </a:rPr>
              <a:t>, называется </a:t>
            </a:r>
            <a:r>
              <a:rPr lang="ru-RU" sz="1900" b="1" dirty="0" smtClean="0">
                <a:solidFill>
                  <a:schemeClr val="bg1"/>
                </a:solidFill>
                <a:effectLst/>
                <a:latin typeface="Times New Roman"/>
                <a:ea typeface="Calibri"/>
                <a:cs typeface="Times New Roman"/>
              </a:rPr>
              <a:t>звуковым давлением</a:t>
            </a:r>
            <a:r>
              <a:rPr lang="ru-RU" sz="1900" dirty="0" smtClean="0">
                <a:solidFill>
                  <a:schemeClr val="bg1"/>
                </a:solidFill>
                <a:effectLst/>
                <a:latin typeface="Times New Roman"/>
                <a:ea typeface="Calibri"/>
                <a:cs typeface="Times New Roman"/>
              </a:rPr>
              <a:t>. В акустике этот параметр является основным, через который определяются все остальные.                                              </a:t>
            </a:r>
            <a:r>
              <a:rPr lang="ru-RU" sz="1900" i="1" dirty="0" err="1" smtClean="0">
                <a:solidFill>
                  <a:schemeClr val="bg1"/>
                </a:solidFill>
                <a:effectLst/>
                <a:latin typeface="Times New Roman"/>
                <a:ea typeface="Calibri"/>
                <a:cs typeface="Times New Roman"/>
              </a:rPr>
              <a:t>p</a:t>
            </a:r>
            <a:r>
              <a:rPr lang="ru-RU" sz="1900" baseline="-25000" dirty="0" err="1" smtClean="0">
                <a:solidFill>
                  <a:schemeClr val="bg1"/>
                </a:solidFill>
                <a:effectLst/>
                <a:latin typeface="Times New Roman"/>
                <a:ea typeface="Calibri"/>
                <a:cs typeface="Times New Roman"/>
              </a:rPr>
              <a:t>зв</a:t>
            </a:r>
            <a:r>
              <a:rPr lang="ru-RU" sz="1900" dirty="0" smtClean="0">
                <a:solidFill>
                  <a:schemeClr val="bg1"/>
                </a:solidFill>
                <a:effectLst/>
                <a:latin typeface="Times New Roman"/>
                <a:ea typeface="Calibri"/>
                <a:cs typeface="Times New Roman"/>
              </a:rPr>
              <a:t> = </a:t>
            </a:r>
            <a:r>
              <a:rPr lang="ru-RU" sz="1900" i="1" dirty="0" err="1" smtClean="0">
                <a:solidFill>
                  <a:schemeClr val="bg1"/>
                </a:solidFill>
                <a:effectLst/>
                <a:latin typeface="Times New Roman"/>
                <a:ea typeface="Calibri"/>
                <a:cs typeface="Times New Roman"/>
              </a:rPr>
              <a:t>p</a:t>
            </a:r>
            <a:r>
              <a:rPr lang="ru-RU" sz="1900" baseline="-25000" dirty="0" err="1" smtClean="0">
                <a:solidFill>
                  <a:schemeClr val="bg1"/>
                </a:solidFill>
                <a:effectLst/>
                <a:latin typeface="Times New Roman"/>
                <a:ea typeface="Calibri"/>
                <a:cs typeface="Times New Roman"/>
              </a:rPr>
              <a:t>ср</a:t>
            </a:r>
            <a:r>
              <a:rPr lang="ru-RU" sz="1900" baseline="-25000" dirty="0" smtClean="0">
                <a:solidFill>
                  <a:schemeClr val="bg1"/>
                </a:solidFill>
                <a:effectLst/>
                <a:latin typeface="Times New Roman"/>
                <a:ea typeface="Calibri"/>
                <a:cs typeface="Times New Roman"/>
              </a:rPr>
              <a:t> </a:t>
            </a:r>
            <a:r>
              <a:rPr lang="ru-RU" sz="1900" dirty="0" smtClean="0">
                <a:solidFill>
                  <a:schemeClr val="bg1"/>
                </a:solidFill>
                <a:effectLst/>
                <a:latin typeface="Times New Roman"/>
                <a:ea typeface="Calibri"/>
                <a:cs typeface="Times New Roman"/>
              </a:rPr>
              <a:t>-  </a:t>
            </a:r>
            <a:r>
              <a:rPr lang="ru-RU" sz="1900" i="1" dirty="0" err="1" smtClean="0">
                <a:solidFill>
                  <a:schemeClr val="bg1"/>
                </a:solidFill>
                <a:effectLst/>
                <a:latin typeface="Times New Roman"/>
                <a:ea typeface="Calibri"/>
                <a:cs typeface="Times New Roman"/>
              </a:rPr>
              <a:t>p</a:t>
            </a:r>
            <a:r>
              <a:rPr lang="ru-RU" sz="1900" baseline="-25000" dirty="0" err="1" smtClean="0">
                <a:solidFill>
                  <a:schemeClr val="bg1"/>
                </a:solidFill>
                <a:effectLst/>
                <a:latin typeface="Times New Roman"/>
                <a:ea typeface="Calibri"/>
                <a:cs typeface="Times New Roman"/>
              </a:rPr>
              <a:t>атм</a:t>
            </a:r>
            <a:r>
              <a:rPr lang="ru-RU" sz="1900" dirty="0" smtClean="0">
                <a:solidFill>
                  <a:schemeClr val="bg1"/>
                </a:solidFill>
                <a:effectLst/>
                <a:latin typeface="Times New Roman"/>
                <a:ea typeface="Calibri"/>
                <a:cs typeface="Times New Roman"/>
              </a:rPr>
              <a:t>.</a:t>
            </a:r>
            <a:endParaRPr lang="ru-RU" sz="1900" dirty="0">
              <a:solidFill>
                <a:schemeClr val="bg1"/>
              </a:solidFill>
              <a:effectLst/>
              <a:latin typeface="Calibri"/>
              <a:ea typeface="Calibri"/>
              <a:cs typeface="Times New Roman"/>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0" y="3059827"/>
            <a:ext cx="4342244" cy="2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46" y="3059826"/>
            <a:ext cx="4470575" cy="2562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6144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radeshow">
  <a:themeElements>
    <a:clrScheme name="Tradeshow">
      <a:dk1>
        <a:srgbClr val="3F3F3F"/>
      </a:dk1>
      <a:lt1>
        <a:srgbClr val="FFFFFF"/>
      </a:lt1>
      <a:dk2>
        <a:srgbClr val="7DAFC3"/>
      </a:dk2>
      <a:lt2>
        <a:srgbClr val="E5E4DF"/>
      </a:lt2>
      <a:accent1>
        <a:srgbClr val="7C959A"/>
      </a:accent1>
      <a:accent2>
        <a:srgbClr val="DB8631"/>
      </a:accent2>
      <a:accent3>
        <a:srgbClr val="E3CC5A"/>
      </a:accent3>
      <a:accent4>
        <a:srgbClr val="ACADA8"/>
      </a:accent4>
      <a:accent5>
        <a:srgbClr val="927C61"/>
      </a:accent5>
      <a:accent6>
        <a:srgbClr val="B3B435"/>
      </a:accent6>
      <a:hlink>
        <a:srgbClr val="0079A4"/>
      </a:hlink>
      <a:folHlink>
        <a:srgbClr val="595959"/>
      </a:folHlink>
    </a:clrScheme>
    <a:fontScheme name="Tradeshow">
      <a:majorFont>
        <a:latin typeface="Arial Black"/>
        <a:ea typeface=""/>
        <a:cs typeface=""/>
        <a:font script="Jpan" typeface="ＭＳ Ｐゴシック"/>
        <a:font script="Hang" typeface="HY견고딕"/>
        <a:font script="Hans" typeface="宋体"/>
        <a:font script="Hant" typeface="新細明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20000">
              <a:schemeClr val="phClr">
                <a:tint val="80000"/>
                <a:lumMod val="100000"/>
              </a:schemeClr>
            </a:gs>
            <a:gs pos="100000">
              <a:schemeClr val="phClr">
                <a:tint val="100000"/>
                <a:lumMod val="80000"/>
              </a:schemeClr>
            </a:gs>
          </a:gsLst>
          <a:path path="circle">
            <a:fillToRect l="50000" t="20000" r="100000" b="100000"/>
          </a:path>
        </a:gradFill>
        <a:gradFill rotWithShape="1">
          <a:gsLst>
            <a:gs pos="0">
              <a:schemeClr val="phClr">
                <a:tint val="100000"/>
                <a:lumMod val="100000"/>
              </a:schemeClr>
            </a:gs>
            <a:gs pos="100000">
              <a:schemeClr val="phClr">
                <a:shade val="100000"/>
                <a:lumMod val="60000"/>
              </a:schemeClr>
            </a:gs>
          </a:gsLst>
          <a:path path="circle">
            <a:fillToRect l="50000" t="2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TM01859861[[fn=Выставка]]</Template>
  <TotalTime>283</TotalTime>
  <Words>1964</Words>
  <Application>Microsoft Office PowerPoint</Application>
  <PresentationFormat>Экран (16:10)</PresentationFormat>
  <Paragraphs>201</Paragraphs>
  <Slides>41</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41</vt:i4>
      </vt:variant>
    </vt:vector>
  </HeadingPairs>
  <TitlesOfParts>
    <vt:vector size="42" baseType="lpstr">
      <vt:lpstr>Tradeshow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23</cp:revision>
  <dcterms:created xsi:type="dcterms:W3CDTF">2020-12-05T11:25:28Z</dcterms:created>
  <dcterms:modified xsi:type="dcterms:W3CDTF">2020-12-05T16:09:07Z</dcterms:modified>
</cp:coreProperties>
</file>